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60" r:id="rId2"/>
    <p:sldId id="491" r:id="rId3"/>
    <p:sldId id="344" r:id="rId4"/>
    <p:sldId id="345" r:id="rId5"/>
    <p:sldId id="346" r:id="rId6"/>
    <p:sldId id="492" r:id="rId7"/>
    <p:sldId id="347" r:id="rId8"/>
    <p:sldId id="348" r:id="rId9"/>
    <p:sldId id="349" r:id="rId10"/>
    <p:sldId id="350" r:id="rId11"/>
    <p:sldId id="334" r:id="rId12"/>
    <p:sldId id="351" r:id="rId13"/>
    <p:sldId id="355" r:id="rId14"/>
    <p:sldId id="353" r:id="rId15"/>
    <p:sldId id="495" r:id="rId16"/>
    <p:sldId id="354" r:id="rId17"/>
    <p:sldId id="493" r:id="rId18"/>
    <p:sldId id="494" r:id="rId19"/>
    <p:sldId id="356" r:id="rId20"/>
    <p:sldId id="357" r:id="rId21"/>
    <p:sldId id="408" r:id="rId22"/>
    <p:sldId id="359" r:id="rId23"/>
    <p:sldId id="358" r:id="rId24"/>
    <p:sldId id="28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0" d="100"/>
          <a:sy n="70" d="100"/>
        </p:scale>
        <p:origin x="42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B3E5-2F20-430E-A5A5-27A4D4D82C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76F4B8-C171-4ED1-810F-908AF2F360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EECE3B-1D2C-4CA2-B78D-E306123D578D}"/>
              </a:ext>
            </a:extLst>
          </p:cNvPr>
          <p:cNvSpPr>
            <a:spLocks noGrp="1"/>
          </p:cNvSpPr>
          <p:nvPr>
            <p:ph type="dt" sz="half" idx="10"/>
          </p:nvPr>
        </p:nvSpPr>
        <p:spPr/>
        <p:txBody>
          <a:bodyPr/>
          <a:lstStyle/>
          <a:p>
            <a:fld id="{551A4A1C-7D0B-4F08-B020-AAE0290F397B}" type="datetimeFigureOut">
              <a:rPr lang="en-US" smtClean="0"/>
              <a:t>2/13/2024</a:t>
            </a:fld>
            <a:endParaRPr lang="en-US"/>
          </a:p>
        </p:txBody>
      </p:sp>
      <p:sp>
        <p:nvSpPr>
          <p:cNvPr id="5" name="Footer Placeholder 4">
            <a:extLst>
              <a:ext uri="{FF2B5EF4-FFF2-40B4-BE49-F238E27FC236}">
                <a16:creationId xmlns:a16="http://schemas.microsoft.com/office/drawing/2014/main" id="{436EBC42-191D-4EA0-9025-28C4D7A07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CD799-9D25-428D-A0AE-A87019CB9AC1}"/>
              </a:ext>
            </a:extLst>
          </p:cNvPr>
          <p:cNvSpPr>
            <a:spLocks noGrp="1"/>
          </p:cNvSpPr>
          <p:nvPr>
            <p:ph type="sldNum" sz="quarter" idx="12"/>
          </p:nvPr>
        </p:nvSpPr>
        <p:spPr/>
        <p:txBody>
          <a:bodyPr/>
          <a:lstStyle/>
          <a:p>
            <a:fld id="{C33A47D6-3A3A-4FB4-9336-A8EF5FE0C658}" type="slidenum">
              <a:rPr lang="en-US" smtClean="0"/>
              <a:t>‹#›</a:t>
            </a:fld>
            <a:endParaRPr lang="en-US"/>
          </a:p>
        </p:txBody>
      </p:sp>
    </p:spTree>
    <p:extLst>
      <p:ext uri="{BB962C8B-B14F-4D97-AF65-F5344CB8AC3E}">
        <p14:creationId xmlns:p14="http://schemas.microsoft.com/office/powerpoint/2010/main" val="772271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62417-F065-4E76-9927-0AA2B939ED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E3C8E1-10AF-4E7A-A502-6A0F71F24EC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D48943-506D-4E26-8681-C2839B70D9E0}"/>
              </a:ext>
            </a:extLst>
          </p:cNvPr>
          <p:cNvSpPr>
            <a:spLocks noGrp="1"/>
          </p:cNvSpPr>
          <p:nvPr>
            <p:ph type="dt" sz="half" idx="10"/>
          </p:nvPr>
        </p:nvSpPr>
        <p:spPr/>
        <p:txBody>
          <a:bodyPr/>
          <a:lstStyle/>
          <a:p>
            <a:fld id="{551A4A1C-7D0B-4F08-B020-AAE0290F397B}" type="datetimeFigureOut">
              <a:rPr lang="en-US" smtClean="0"/>
              <a:t>2/13/2024</a:t>
            </a:fld>
            <a:endParaRPr lang="en-US"/>
          </a:p>
        </p:txBody>
      </p:sp>
      <p:sp>
        <p:nvSpPr>
          <p:cNvPr id="5" name="Footer Placeholder 4">
            <a:extLst>
              <a:ext uri="{FF2B5EF4-FFF2-40B4-BE49-F238E27FC236}">
                <a16:creationId xmlns:a16="http://schemas.microsoft.com/office/drawing/2014/main" id="{6BFF83DF-F10E-42DA-8459-57605B55B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CE240D-BFEE-4C19-9065-025012225170}"/>
              </a:ext>
            </a:extLst>
          </p:cNvPr>
          <p:cNvSpPr>
            <a:spLocks noGrp="1"/>
          </p:cNvSpPr>
          <p:nvPr>
            <p:ph type="sldNum" sz="quarter" idx="12"/>
          </p:nvPr>
        </p:nvSpPr>
        <p:spPr/>
        <p:txBody>
          <a:bodyPr/>
          <a:lstStyle/>
          <a:p>
            <a:fld id="{C33A47D6-3A3A-4FB4-9336-A8EF5FE0C658}" type="slidenum">
              <a:rPr lang="en-US" smtClean="0"/>
              <a:t>‹#›</a:t>
            </a:fld>
            <a:endParaRPr lang="en-US"/>
          </a:p>
        </p:txBody>
      </p:sp>
    </p:spTree>
    <p:extLst>
      <p:ext uri="{BB962C8B-B14F-4D97-AF65-F5344CB8AC3E}">
        <p14:creationId xmlns:p14="http://schemas.microsoft.com/office/powerpoint/2010/main" val="674180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27CB0D-E4DA-42BC-A6B3-23372CE1C1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A5AB88-F338-4027-8EE9-9E633FEFDDB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C1637F-5FD3-4FF0-AA8F-67D787423B29}"/>
              </a:ext>
            </a:extLst>
          </p:cNvPr>
          <p:cNvSpPr>
            <a:spLocks noGrp="1"/>
          </p:cNvSpPr>
          <p:nvPr>
            <p:ph type="dt" sz="half" idx="10"/>
          </p:nvPr>
        </p:nvSpPr>
        <p:spPr/>
        <p:txBody>
          <a:bodyPr/>
          <a:lstStyle/>
          <a:p>
            <a:fld id="{551A4A1C-7D0B-4F08-B020-AAE0290F397B}" type="datetimeFigureOut">
              <a:rPr lang="en-US" smtClean="0"/>
              <a:t>2/13/2024</a:t>
            </a:fld>
            <a:endParaRPr lang="en-US"/>
          </a:p>
        </p:txBody>
      </p:sp>
      <p:sp>
        <p:nvSpPr>
          <p:cNvPr id="5" name="Footer Placeholder 4">
            <a:extLst>
              <a:ext uri="{FF2B5EF4-FFF2-40B4-BE49-F238E27FC236}">
                <a16:creationId xmlns:a16="http://schemas.microsoft.com/office/drawing/2014/main" id="{E6AB4970-7768-4406-BD4C-BE62B9DC4F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A88F3-7231-493C-81DB-F5A37AFA281B}"/>
              </a:ext>
            </a:extLst>
          </p:cNvPr>
          <p:cNvSpPr>
            <a:spLocks noGrp="1"/>
          </p:cNvSpPr>
          <p:nvPr>
            <p:ph type="sldNum" sz="quarter" idx="12"/>
          </p:nvPr>
        </p:nvSpPr>
        <p:spPr/>
        <p:txBody>
          <a:bodyPr/>
          <a:lstStyle/>
          <a:p>
            <a:fld id="{C33A47D6-3A3A-4FB4-9336-A8EF5FE0C658}" type="slidenum">
              <a:rPr lang="en-US" smtClean="0"/>
              <a:t>‹#›</a:t>
            </a:fld>
            <a:endParaRPr lang="en-US"/>
          </a:p>
        </p:txBody>
      </p:sp>
    </p:spTree>
    <p:extLst>
      <p:ext uri="{BB962C8B-B14F-4D97-AF65-F5344CB8AC3E}">
        <p14:creationId xmlns:p14="http://schemas.microsoft.com/office/powerpoint/2010/main" val="83794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609600" y="215371"/>
            <a:ext cx="10972800" cy="1097279"/>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rgbClr val="007FA3"/>
              </a:buClr>
              <a:buSzPts val="3600"/>
              <a:buFont typeface="Times New Roman"/>
              <a:buNone/>
              <a:defRPr sz="4800" b="1" i="0" u="none" strike="noStrike" cap="none">
                <a:solidFill>
                  <a:srgbClr val="007FA3"/>
                </a:solidFill>
                <a:latin typeface="Arial"/>
                <a:ea typeface="Arial"/>
                <a:cs typeface="Arial"/>
                <a:sym typeface="Arial"/>
              </a:defRPr>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
        <p:nvSpPr>
          <p:cNvPr id="82" name="Google Shape;82;p17"/>
          <p:cNvSpPr txBox="1">
            <a:spLocks noGrp="1"/>
          </p:cNvSpPr>
          <p:nvPr>
            <p:ph type="body" idx="1"/>
          </p:nvPr>
        </p:nvSpPr>
        <p:spPr>
          <a:xfrm>
            <a:off x="609601" y="1441451"/>
            <a:ext cx="10977033" cy="4709968"/>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2000"/>
              </a:spcBef>
              <a:spcAft>
                <a:spcPts val="0"/>
              </a:spcAft>
              <a:buSzPts val="1800"/>
              <a:buChar char="•"/>
              <a:defRPr/>
            </a:lvl1pPr>
            <a:lvl2pPr marL="1219170" lvl="1" indent="-457189" algn="l">
              <a:lnSpc>
                <a:spcPct val="100000"/>
              </a:lnSpc>
              <a:spcBef>
                <a:spcPts val="800"/>
              </a:spcBef>
              <a:spcAft>
                <a:spcPts val="0"/>
              </a:spcAft>
              <a:buSzPts val="1800"/>
              <a:buChar char="–"/>
              <a:defRPr/>
            </a:lvl2pPr>
            <a:lvl3pPr marL="1828754" lvl="2" indent="-457189" algn="l">
              <a:lnSpc>
                <a:spcPct val="100000"/>
              </a:lnSpc>
              <a:spcBef>
                <a:spcPts val="800"/>
              </a:spcBef>
              <a:spcAft>
                <a:spcPts val="0"/>
              </a:spcAft>
              <a:buSzPts val="1800"/>
              <a:buChar char="▪"/>
              <a:defRPr/>
            </a:lvl3pPr>
            <a:lvl4pPr marL="2438339" lvl="3" indent="-457189" algn="l">
              <a:lnSpc>
                <a:spcPct val="100000"/>
              </a:lnSpc>
              <a:spcBef>
                <a:spcPts val="800"/>
              </a:spcBef>
              <a:spcAft>
                <a:spcPts val="0"/>
              </a:spcAft>
              <a:buSzPts val="1800"/>
              <a:buChar char="–"/>
              <a:defRPr/>
            </a:lvl4pPr>
            <a:lvl5pPr marL="3047924" lvl="4" indent="-457189" algn="l">
              <a:lnSpc>
                <a:spcPct val="100000"/>
              </a:lnSpc>
              <a:spcBef>
                <a:spcPts val="800"/>
              </a:spcBef>
              <a:spcAft>
                <a:spcPts val="0"/>
              </a:spcAft>
              <a:buSzPts val="1800"/>
              <a:buChar char="•"/>
              <a:defRPr/>
            </a:lvl5pPr>
            <a:lvl6pPr marL="3657509" lvl="5" indent="-457189" algn="l">
              <a:lnSpc>
                <a:spcPct val="100000"/>
              </a:lnSpc>
              <a:spcBef>
                <a:spcPts val="400"/>
              </a:spcBef>
              <a:spcAft>
                <a:spcPts val="0"/>
              </a:spcAft>
              <a:buSzPts val="1800"/>
              <a:buChar char="•"/>
              <a:defRPr/>
            </a:lvl6pPr>
            <a:lvl7pPr marL="4267093" lvl="6" indent="-457189" algn="l">
              <a:lnSpc>
                <a:spcPct val="100000"/>
              </a:lnSpc>
              <a:spcBef>
                <a:spcPts val="400"/>
              </a:spcBef>
              <a:spcAft>
                <a:spcPts val="0"/>
              </a:spcAft>
              <a:buSzPts val="1800"/>
              <a:buChar char="•"/>
              <a:defRPr/>
            </a:lvl7pPr>
            <a:lvl8pPr marL="4876678" lvl="7" indent="-457189" algn="l">
              <a:lnSpc>
                <a:spcPct val="100000"/>
              </a:lnSpc>
              <a:spcBef>
                <a:spcPts val="400"/>
              </a:spcBef>
              <a:spcAft>
                <a:spcPts val="0"/>
              </a:spcAft>
              <a:buSzPts val="1800"/>
              <a:buChar char="•"/>
              <a:defRPr/>
            </a:lvl8pPr>
            <a:lvl9pPr marL="5486263" lvl="8" indent="-457189" algn="l">
              <a:lnSpc>
                <a:spcPct val="100000"/>
              </a:lnSpc>
              <a:spcBef>
                <a:spcPts val="400"/>
              </a:spcBef>
              <a:spcAft>
                <a:spcPts val="0"/>
              </a:spcAft>
              <a:buSzPts val="1800"/>
              <a:buChar char="•"/>
              <a:defRPr/>
            </a:lvl9pPr>
          </a:lstStyle>
          <a:p>
            <a:endParaRPr/>
          </a:p>
        </p:txBody>
      </p:sp>
      <p:sp>
        <p:nvSpPr>
          <p:cNvPr id="83" name="Google Shape;83;p17"/>
          <p:cNvSpPr txBox="1">
            <a:spLocks noGrp="1"/>
          </p:cNvSpPr>
          <p:nvPr>
            <p:ph type="dt" idx="10"/>
          </p:nvPr>
        </p:nvSpPr>
        <p:spPr>
          <a:xfrm>
            <a:off x="8447617" y="113071"/>
            <a:ext cx="2844799" cy="182879"/>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chemeClr val="lt1"/>
              </a:buClr>
              <a:buSzPts val="9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24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24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24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24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24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24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24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2400" b="0" i="0" u="none" strike="noStrike" cap="none">
                <a:solidFill>
                  <a:schemeClr val="dk1"/>
                </a:solidFill>
                <a:latin typeface="Arial"/>
                <a:ea typeface="Arial"/>
                <a:cs typeface="Arial"/>
                <a:sym typeface="Arial"/>
              </a:defRPr>
            </a:lvl9pPr>
          </a:lstStyle>
          <a:p>
            <a:endParaRPr/>
          </a:p>
        </p:txBody>
      </p:sp>
      <p:sp>
        <p:nvSpPr>
          <p:cNvPr id="84" name="Google Shape;84;p17"/>
          <p:cNvSpPr txBox="1">
            <a:spLocks noGrp="1"/>
          </p:cNvSpPr>
          <p:nvPr>
            <p:ph type="sldNum" idx="12"/>
          </p:nvPr>
        </p:nvSpPr>
        <p:spPr>
          <a:xfrm>
            <a:off x="11292415" y="113071"/>
            <a:ext cx="735711" cy="18287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225"/>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225"/>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225"/>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225"/>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225"/>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225"/>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225"/>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225"/>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225"/>
              <a:buFont typeface="Arial"/>
              <a:buNone/>
              <a:defRPr sz="1200" b="0" i="0" u="none" strike="noStrike" cap="none">
                <a:solidFill>
                  <a:schemeClr val="lt1"/>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14406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C16DE-71F6-4412-9767-0243A2301D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D46AE2-0B41-4FEA-87E7-163A2A98DAE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B40A17-FD7C-42CD-A2C0-B17039E9077E}"/>
              </a:ext>
            </a:extLst>
          </p:cNvPr>
          <p:cNvSpPr>
            <a:spLocks noGrp="1"/>
          </p:cNvSpPr>
          <p:nvPr>
            <p:ph type="dt" sz="half" idx="10"/>
          </p:nvPr>
        </p:nvSpPr>
        <p:spPr/>
        <p:txBody>
          <a:bodyPr/>
          <a:lstStyle/>
          <a:p>
            <a:fld id="{551A4A1C-7D0B-4F08-B020-AAE0290F397B}" type="datetimeFigureOut">
              <a:rPr lang="en-US" smtClean="0"/>
              <a:t>2/13/2024</a:t>
            </a:fld>
            <a:endParaRPr lang="en-US"/>
          </a:p>
        </p:txBody>
      </p:sp>
      <p:sp>
        <p:nvSpPr>
          <p:cNvPr id="5" name="Footer Placeholder 4">
            <a:extLst>
              <a:ext uri="{FF2B5EF4-FFF2-40B4-BE49-F238E27FC236}">
                <a16:creationId xmlns:a16="http://schemas.microsoft.com/office/drawing/2014/main" id="{135301F9-5751-4BCC-A306-ECC7B61185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2237C-BCC4-4749-BA82-7B6164C736B8}"/>
              </a:ext>
            </a:extLst>
          </p:cNvPr>
          <p:cNvSpPr>
            <a:spLocks noGrp="1"/>
          </p:cNvSpPr>
          <p:nvPr>
            <p:ph type="sldNum" sz="quarter" idx="12"/>
          </p:nvPr>
        </p:nvSpPr>
        <p:spPr/>
        <p:txBody>
          <a:bodyPr/>
          <a:lstStyle/>
          <a:p>
            <a:fld id="{C33A47D6-3A3A-4FB4-9336-A8EF5FE0C658}" type="slidenum">
              <a:rPr lang="en-US" smtClean="0"/>
              <a:t>‹#›</a:t>
            </a:fld>
            <a:endParaRPr lang="en-US"/>
          </a:p>
        </p:txBody>
      </p:sp>
    </p:spTree>
    <p:extLst>
      <p:ext uri="{BB962C8B-B14F-4D97-AF65-F5344CB8AC3E}">
        <p14:creationId xmlns:p14="http://schemas.microsoft.com/office/powerpoint/2010/main" val="2097697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AB4-F581-4A8C-963C-C93B5F5828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53CA10-5A5D-4E1D-A582-5AE8368239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DD47A5-AA69-43DD-BD0A-44DA60FF6A82}"/>
              </a:ext>
            </a:extLst>
          </p:cNvPr>
          <p:cNvSpPr>
            <a:spLocks noGrp="1"/>
          </p:cNvSpPr>
          <p:nvPr>
            <p:ph type="dt" sz="half" idx="10"/>
          </p:nvPr>
        </p:nvSpPr>
        <p:spPr/>
        <p:txBody>
          <a:bodyPr/>
          <a:lstStyle/>
          <a:p>
            <a:fld id="{551A4A1C-7D0B-4F08-B020-AAE0290F397B}" type="datetimeFigureOut">
              <a:rPr lang="en-US" smtClean="0"/>
              <a:t>2/13/2024</a:t>
            </a:fld>
            <a:endParaRPr lang="en-US"/>
          </a:p>
        </p:txBody>
      </p:sp>
      <p:sp>
        <p:nvSpPr>
          <p:cNvPr id="5" name="Footer Placeholder 4">
            <a:extLst>
              <a:ext uri="{FF2B5EF4-FFF2-40B4-BE49-F238E27FC236}">
                <a16:creationId xmlns:a16="http://schemas.microsoft.com/office/drawing/2014/main" id="{2407A99F-2049-47AF-828F-FD05C5167F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E88527-5532-4C19-8AE5-87E5B678EF70}"/>
              </a:ext>
            </a:extLst>
          </p:cNvPr>
          <p:cNvSpPr>
            <a:spLocks noGrp="1"/>
          </p:cNvSpPr>
          <p:nvPr>
            <p:ph type="sldNum" sz="quarter" idx="12"/>
          </p:nvPr>
        </p:nvSpPr>
        <p:spPr/>
        <p:txBody>
          <a:bodyPr/>
          <a:lstStyle/>
          <a:p>
            <a:fld id="{C33A47D6-3A3A-4FB4-9336-A8EF5FE0C658}" type="slidenum">
              <a:rPr lang="en-US" smtClean="0"/>
              <a:t>‹#›</a:t>
            </a:fld>
            <a:endParaRPr lang="en-US"/>
          </a:p>
        </p:txBody>
      </p:sp>
    </p:spTree>
    <p:extLst>
      <p:ext uri="{BB962C8B-B14F-4D97-AF65-F5344CB8AC3E}">
        <p14:creationId xmlns:p14="http://schemas.microsoft.com/office/powerpoint/2010/main" val="988048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B406-9A37-4FE6-BD27-4F7F2BD650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15C733-7671-4951-A746-58BBCEE60C6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730AAE-68CA-40FB-9F38-6E413C175C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D6BA57-0BAF-4F53-ABB4-02867CA89B21}"/>
              </a:ext>
            </a:extLst>
          </p:cNvPr>
          <p:cNvSpPr>
            <a:spLocks noGrp="1"/>
          </p:cNvSpPr>
          <p:nvPr>
            <p:ph type="dt" sz="half" idx="10"/>
          </p:nvPr>
        </p:nvSpPr>
        <p:spPr/>
        <p:txBody>
          <a:bodyPr/>
          <a:lstStyle/>
          <a:p>
            <a:fld id="{551A4A1C-7D0B-4F08-B020-AAE0290F397B}" type="datetimeFigureOut">
              <a:rPr lang="en-US" smtClean="0"/>
              <a:t>2/13/2024</a:t>
            </a:fld>
            <a:endParaRPr lang="en-US"/>
          </a:p>
        </p:txBody>
      </p:sp>
      <p:sp>
        <p:nvSpPr>
          <p:cNvPr id="6" name="Footer Placeholder 5">
            <a:extLst>
              <a:ext uri="{FF2B5EF4-FFF2-40B4-BE49-F238E27FC236}">
                <a16:creationId xmlns:a16="http://schemas.microsoft.com/office/drawing/2014/main" id="{4F364148-BE32-4202-8208-E638A415D0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EF0E30-B40D-4532-8E2D-78CD47755D7B}"/>
              </a:ext>
            </a:extLst>
          </p:cNvPr>
          <p:cNvSpPr>
            <a:spLocks noGrp="1"/>
          </p:cNvSpPr>
          <p:nvPr>
            <p:ph type="sldNum" sz="quarter" idx="12"/>
          </p:nvPr>
        </p:nvSpPr>
        <p:spPr/>
        <p:txBody>
          <a:bodyPr/>
          <a:lstStyle/>
          <a:p>
            <a:fld id="{C33A47D6-3A3A-4FB4-9336-A8EF5FE0C658}" type="slidenum">
              <a:rPr lang="en-US" smtClean="0"/>
              <a:t>‹#›</a:t>
            </a:fld>
            <a:endParaRPr lang="en-US"/>
          </a:p>
        </p:txBody>
      </p:sp>
    </p:spTree>
    <p:extLst>
      <p:ext uri="{BB962C8B-B14F-4D97-AF65-F5344CB8AC3E}">
        <p14:creationId xmlns:p14="http://schemas.microsoft.com/office/powerpoint/2010/main" val="4267357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1C339-6093-4875-B0C2-94A6B321C8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B32CE2-4429-43E7-AB1E-87A1B78F81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48F55D1-E988-41E8-85E2-C8487E1B853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92031-D5BC-48FE-B50E-92A7EC15BF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9FC79F3-F220-4B57-8A65-5582093EE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E68E3C-23C8-4888-8E85-EBBFFFE7B68A}"/>
              </a:ext>
            </a:extLst>
          </p:cNvPr>
          <p:cNvSpPr>
            <a:spLocks noGrp="1"/>
          </p:cNvSpPr>
          <p:nvPr>
            <p:ph type="dt" sz="half" idx="10"/>
          </p:nvPr>
        </p:nvSpPr>
        <p:spPr/>
        <p:txBody>
          <a:bodyPr/>
          <a:lstStyle/>
          <a:p>
            <a:fld id="{551A4A1C-7D0B-4F08-B020-AAE0290F397B}" type="datetimeFigureOut">
              <a:rPr lang="en-US" smtClean="0"/>
              <a:t>2/13/2024</a:t>
            </a:fld>
            <a:endParaRPr lang="en-US"/>
          </a:p>
        </p:txBody>
      </p:sp>
      <p:sp>
        <p:nvSpPr>
          <p:cNvPr id="8" name="Footer Placeholder 7">
            <a:extLst>
              <a:ext uri="{FF2B5EF4-FFF2-40B4-BE49-F238E27FC236}">
                <a16:creationId xmlns:a16="http://schemas.microsoft.com/office/drawing/2014/main" id="{1FD19050-4941-4E59-96F4-96288F8F09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4DD1DD-73BD-4872-8995-3626A2B93478}"/>
              </a:ext>
            </a:extLst>
          </p:cNvPr>
          <p:cNvSpPr>
            <a:spLocks noGrp="1"/>
          </p:cNvSpPr>
          <p:nvPr>
            <p:ph type="sldNum" sz="quarter" idx="12"/>
          </p:nvPr>
        </p:nvSpPr>
        <p:spPr/>
        <p:txBody>
          <a:bodyPr/>
          <a:lstStyle/>
          <a:p>
            <a:fld id="{C33A47D6-3A3A-4FB4-9336-A8EF5FE0C658}" type="slidenum">
              <a:rPr lang="en-US" smtClean="0"/>
              <a:t>‹#›</a:t>
            </a:fld>
            <a:endParaRPr lang="en-US"/>
          </a:p>
        </p:txBody>
      </p:sp>
    </p:spTree>
    <p:extLst>
      <p:ext uri="{BB962C8B-B14F-4D97-AF65-F5344CB8AC3E}">
        <p14:creationId xmlns:p14="http://schemas.microsoft.com/office/powerpoint/2010/main" val="417512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EAB11-11CE-44BF-BABE-A4FEDE7212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002DF7-6B5A-431B-87A7-EF4716505FC7}"/>
              </a:ext>
            </a:extLst>
          </p:cNvPr>
          <p:cNvSpPr>
            <a:spLocks noGrp="1"/>
          </p:cNvSpPr>
          <p:nvPr>
            <p:ph type="dt" sz="half" idx="10"/>
          </p:nvPr>
        </p:nvSpPr>
        <p:spPr/>
        <p:txBody>
          <a:bodyPr/>
          <a:lstStyle/>
          <a:p>
            <a:fld id="{551A4A1C-7D0B-4F08-B020-AAE0290F397B}" type="datetimeFigureOut">
              <a:rPr lang="en-US" smtClean="0"/>
              <a:t>2/13/2024</a:t>
            </a:fld>
            <a:endParaRPr lang="en-US"/>
          </a:p>
        </p:txBody>
      </p:sp>
      <p:sp>
        <p:nvSpPr>
          <p:cNvPr id="4" name="Footer Placeholder 3">
            <a:extLst>
              <a:ext uri="{FF2B5EF4-FFF2-40B4-BE49-F238E27FC236}">
                <a16:creationId xmlns:a16="http://schemas.microsoft.com/office/drawing/2014/main" id="{635C34A8-CC3D-40EC-95C9-A94BC0BC69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992752-640C-4C8F-8785-C7F435BD2BEB}"/>
              </a:ext>
            </a:extLst>
          </p:cNvPr>
          <p:cNvSpPr>
            <a:spLocks noGrp="1"/>
          </p:cNvSpPr>
          <p:nvPr>
            <p:ph type="sldNum" sz="quarter" idx="12"/>
          </p:nvPr>
        </p:nvSpPr>
        <p:spPr/>
        <p:txBody>
          <a:bodyPr/>
          <a:lstStyle/>
          <a:p>
            <a:fld id="{C33A47D6-3A3A-4FB4-9336-A8EF5FE0C658}" type="slidenum">
              <a:rPr lang="en-US" smtClean="0"/>
              <a:t>‹#›</a:t>
            </a:fld>
            <a:endParaRPr lang="en-US"/>
          </a:p>
        </p:txBody>
      </p:sp>
    </p:spTree>
    <p:extLst>
      <p:ext uri="{BB962C8B-B14F-4D97-AF65-F5344CB8AC3E}">
        <p14:creationId xmlns:p14="http://schemas.microsoft.com/office/powerpoint/2010/main" val="1383290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374B60-3153-4014-8751-336D881986AE}"/>
              </a:ext>
            </a:extLst>
          </p:cNvPr>
          <p:cNvSpPr>
            <a:spLocks noGrp="1"/>
          </p:cNvSpPr>
          <p:nvPr>
            <p:ph type="dt" sz="half" idx="10"/>
          </p:nvPr>
        </p:nvSpPr>
        <p:spPr/>
        <p:txBody>
          <a:bodyPr/>
          <a:lstStyle/>
          <a:p>
            <a:fld id="{551A4A1C-7D0B-4F08-B020-AAE0290F397B}" type="datetimeFigureOut">
              <a:rPr lang="en-US" smtClean="0"/>
              <a:t>2/13/2024</a:t>
            </a:fld>
            <a:endParaRPr lang="en-US"/>
          </a:p>
        </p:txBody>
      </p:sp>
      <p:sp>
        <p:nvSpPr>
          <p:cNvPr id="3" name="Footer Placeholder 2">
            <a:extLst>
              <a:ext uri="{FF2B5EF4-FFF2-40B4-BE49-F238E27FC236}">
                <a16:creationId xmlns:a16="http://schemas.microsoft.com/office/drawing/2014/main" id="{B115C8D1-03E3-4CD3-B5D8-4FC5033C36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7E06E6-2609-41CF-9D1C-104E61DB1DCF}"/>
              </a:ext>
            </a:extLst>
          </p:cNvPr>
          <p:cNvSpPr>
            <a:spLocks noGrp="1"/>
          </p:cNvSpPr>
          <p:nvPr>
            <p:ph type="sldNum" sz="quarter" idx="12"/>
          </p:nvPr>
        </p:nvSpPr>
        <p:spPr/>
        <p:txBody>
          <a:bodyPr/>
          <a:lstStyle/>
          <a:p>
            <a:fld id="{C33A47D6-3A3A-4FB4-9336-A8EF5FE0C658}" type="slidenum">
              <a:rPr lang="en-US" smtClean="0"/>
              <a:t>‹#›</a:t>
            </a:fld>
            <a:endParaRPr lang="en-US"/>
          </a:p>
        </p:txBody>
      </p:sp>
    </p:spTree>
    <p:extLst>
      <p:ext uri="{BB962C8B-B14F-4D97-AF65-F5344CB8AC3E}">
        <p14:creationId xmlns:p14="http://schemas.microsoft.com/office/powerpoint/2010/main" val="1440637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255C7-EB5A-4881-8B4B-A2F38930AD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04F771-83E5-4809-A519-0400D24F4A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C9CA5D-E78C-4D0A-9736-128666067A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DE6A21B-F4EE-49E8-A714-EF427A691604}"/>
              </a:ext>
            </a:extLst>
          </p:cNvPr>
          <p:cNvSpPr>
            <a:spLocks noGrp="1"/>
          </p:cNvSpPr>
          <p:nvPr>
            <p:ph type="dt" sz="half" idx="10"/>
          </p:nvPr>
        </p:nvSpPr>
        <p:spPr/>
        <p:txBody>
          <a:bodyPr/>
          <a:lstStyle/>
          <a:p>
            <a:fld id="{551A4A1C-7D0B-4F08-B020-AAE0290F397B}" type="datetimeFigureOut">
              <a:rPr lang="en-US" smtClean="0"/>
              <a:t>2/13/2024</a:t>
            </a:fld>
            <a:endParaRPr lang="en-US"/>
          </a:p>
        </p:txBody>
      </p:sp>
      <p:sp>
        <p:nvSpPr>
          <p:cNvPr id="6" name="Footer Placeholder 5">
            <a:extLst>
              <a:ext uri="{FF2B5EF4-FFF2-40B4-BE49-F238E27FC236}">
                <a16:creationId xmlns:a16="http://schemas.microsoft.com/office/drawing/2014/main" id="{27F69D8C-BEEB-4980-A6DC-C5128753C6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12E5FA-5C3A-484B-B7A1-0612F042D201}"/>
              </a:ext>
            </a:extLst>
          </p:cNvPr>
          <p:cNvSpPr>
            <a:spLocks noGrp="1"/>
          </p:cNvSpPr>
          <p:nvPr>
            <p:ph type="sldNum" sz="quarter" idx="12"/>
          </p:nvPr>
        </p:nvSpPr>
        <p:spPr/>
        <p:txBody>
          <a:bodyPr/>
          <a:lstStyle/>
          <a:p>
            <a:fld id="{C33A47D6-3A3A-4FB4-9336-A8EF5FE0C658}" type="slidenum">
              <a:rPr lang="en-US" smtClean="0"/>
              <a:t>‹#›</a:t>
            </a:fld>
            <a:endParaRPr lang="en-US"/>
          </a:p>
        </p:txBody>
      </p:sp>
    </p:spTree>
    <p:extLst>
      <p:ext uri="{BB962C8B-B14F-4D97-AF65-F5344CB8AC3E}">
        <p14:creationId xmlns:p14="http://schemas.microsoft.com/office/powerpoint/2010/main" val="406292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18E30-52B9-4258-8E34-57C8F81DB3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BBAAB3-0A18-4F56-AAA6-642A5981D1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771D7E-32A8-4D36-B4BF-37F250EA47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777D995-F135-4CA2-8E90-D35C68B8FA4C}"/>
              </a:ext>
            </a:extLst>
          </p:cNvPr>
          <p:cNvSpPr>
            <a:spLocks noGrp="1"/>
          </p:cNvSpPr>
          <p:nvPr>
            <p:ph type="dt" sz="half" idx="10"/>
          </p:nvPr>
        </p:nvSpPr>
        <p:spPr/>
        <p:txBody>
          <a:bodyPr/>
          <a:lstStyle/>
          <a:p>
            <a:fld id="{551A4A1C-7D0B-4F08-B020-AAE0290F397B}" type="datetimeFigureOut">
              <a:rPr lang="en-US" smtClean="0"/>
              <a:t>2/13/2024</a:t>
            </a:fld>
            <a:endParaRPr lang="en-US"/>
          </a:p>
        </p:txBody>
      </p:sp>
      <p:sp>
        <p:nvSpPr>
          <p:cNvPr id="6" name="Footer Placeholder 5">
            <a:extLst>
              <a:ext uri="{FF2B5EF4-FFF2-40B4-BE49-F238E27FC236}">
                <a16:creationId xmlns:a16="http://schemas.microsoft.com/office/drawing/2014/main" id="{422666D4-EC4A-4FF8-8963-737CF37A37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241B8C-5028-4E62-A7DC-EB6BD11AEDA4}"/>
              </a:ext>
            </a:extLst>
          </p:cNvPr>
          <p:cNvSpPr>
            <a:spLocks noGrp="1"/>
          </p:cNvSpPr>
          <p:nvPr>
            <p:ph type="sldNum" sz="quarter" idx="12"/>
          </p:nvPr>
        </p:nvSpPr>
        <p:spPr/>
        <p:txBody>
          <a:bodyPr/>
          <a:lstStyle/>
          <a:p>
            <a:fld id="{C33A47D6-3A3A-4FB4-9336-A8EF5FE0C658}" type="slidenum">
              <a:rPr lang="en-US" smtClean="0"/>
              <a:t>‹#›</a:t>
            </a:fld>
            <a:endParaRPr lang="en-US"/>
          </a:p>
        </p:txBody>
      </p:sp>
    </p:spTree>
    <p:extLst>
      <p:ext uri="{BB962C8B-B14F-4D97-AF65-F5344CB8AC3E}">
        <p14:creationId xmlns:p14="http://schemas.microsoft.com/office/powerpoint/2010/main" val="2268870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7CD85F-E1CC-4C2E-9BEE-28FCD5BE36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8015DD-3871-4BFD-AD78-7C0C8AB470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9DFEC5-DA6A-4ACB-B09D-6C042AF90A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1A4A1C-7D0B-4F08-B020-AAE0290F397B}" type="datetimeFigureOut">
              <a:rPr lang="en-US" smtClean="0"/>
              <a:t>2/13/2024</a:t>
            </a:fld>
            <a:endParaRPr lang="en-US"/>
          </a:p>
        </p:txBody>
      </p:sp>
      <p:sp>
        <p:nvSpPr>
          <p:cNvPr id="5" name="Footer Placeholder 4">
            <a:extLst>
              <a:ext uri="{FF2B5EF4-FFF2-40B4-BE49-F238E27FC236}">
                <a16:creationId xmlns:a16="http://schemas.microsoft.com/office/drawing/2014/main" id="{BB28F428-7B41-45C1-88CD-5DCCB7AB43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D81C8D-577A-4A22-9094-18AEBF27A7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3A47D6-3A3A-4FB4-9336-A8EF5FE0C658}" type="slidenum">
              <a:rPr lang="en-US" smtClean="0"/>
              <a:t>‹#›</a:t>
            </a:fld>
            <a:endParaRPr lang="en-US"/>
          </a:p>
        </p:txBody>
      </p:sp>
    </p:spTree>
    <p:extLst>
      <p:ext uri="{BB962C8B-B14F-4D97-AF65-F5344CB8AC3E}">
        <p14:creationId xmlns:p14="http://schemas.microsoft.com/office/powerpoint/2010/main" val="338693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5.emf"/></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01456-3FD7-40B8-A526-D2FFC1A48A68}"/>
              </a:ext>
            </a:extLst>
          </p:cNvPr>
          <p:cNvSpPr>
            <a:spLocks noGrp="1"/>
          </p:cNvSpPr>
          <p:nvPr>
            <p:ph type="ctrTitle"/>
          </p:nvPr>
        </p:nvSpPr>
        <p:spPr/>
        <p:txBody>
          <a:bodyPr/>
          <a:lstStyle/>
          <a:p>
            <a:r>
              <a:rPr lang="en-CA" sz="4800" b="1" dirty="0">
                <a:solidFill>
                  <a:srgbClr val="007FA3"/>
                </a:solidFill>
                <a:latin typeface="Arial"/>
                <a:cs typeface="Arial"/>
              </a:rPr>
              <a:t>CSS </a:t>
            </a:r>
            <a:r>
              <a:rPr lang="en-CA" sz="4800" b="1" dirty="0">
                <a:solidFill>
                  <a:srgbClr val="007FA3"/>
                </a:solidFill>
                <a:latin typeface="Arial"/>
                <a:cs typeface="Arial"/>
                <a:sym typeface="Arial"/>
              </a:rPr>
              <a:t>Box</a:t>
            </a:r>
            <a:r>
              <a:rPr lang="en-CA" sz="4800" b="1" dirty="0">
                <a:solidFill>
                  <a:srgbClr val="007FA3"/>
                </a:solidFill>
                <a:latin typeface="Arial"/>
                <a:cs typeface="Arial"/>
              </a:rPr>
              <a:t> Model</a:t>
            </a:r>
            <a:endParaRPr lang="en-US" sz="4800" b="1" dirty="0">
              <a:solidFill>
                <a:srgbClr val="007FA3"/>
              </a:solidFill>
              <a:latin typeface="Arial"/>
              <a:cs typeface="Arial"/>
            </a:endParaRPr>
          </a:p>
        </p:txBody>
      </p:sp>
      <p:sp>
        <p:nvSpPr>
          <p:cNvPr id="5" name="Subtitle 4">
            <a:extLst>
              <a:ext uri="{FF2B5EF4-FFF2-40B4-BE49-F238E27FC236}">
                <a16:creationId xmlns:a16="http://schemas.microsoft.com/office/drawing/2014/main" id="{983ABC64-E1EE-4BB3-AB72-E70E4B296EC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90889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602BC-4236-40A6-BB0E-B3711F299C94}"/>
              </a:ext>
            </a:extLst>
          </p:cNvPr>
          <p:cNvSpPr>
            <a:spLocks noGrp="1"/>
          </p:cNvSpPr>
          <p:nvPr>
            <p:ph type="title"/>
          </p:nvPr>
        </p:nvSpPr>
        <p:spPr>
          <a:xfrm>
            <a:off x="609599" y="215371"/>
            <a:ext cx="3928217" cy="3213629"/>
          </a:xfrm>
        </p:spPr>
        <p:txBody>
          <a:bodyPr/>
          <a:lstStyle/>
          <a:p>
            <a:r>
              <a:rPr lang="en-CA" dirty="0"/>
              <a:t>Background image examples</a:t>
            </a:r>
          </a:p>
        </p:txBody>
      </p:sp>
      <p:pic>
        <p:nvPicPr>
          <p:cNvPr id="5" name="Picture 4" descr="FIGURE 4.21 Background image properties">
            <a:extLst>
              <a:ext uri="{FF2B5EF4-FFF2-40B4-BE49-F238E27FC236}">
                <a16:creationId xmlns:a16="http://schemas.microsoft.com/office/drawing/2014/main" id="{717C2047-3E5B-4E16-93F0-F9343914E505}"/>
              </a:ext>
            </a:extLst>
          </p:cNvPr>
          <p:cNvPicPr>
            <a:picLocks noChangeAspect="1"/>
          </p:cNvPicPr>
          <p:nvPr/>
        </p:nvPicPr>
        <p:blipFill>
          <a:blip r:embed="rId2"/>
          <a:stretch>
            <a:fillRect/>
          </a:stretch>
        </p:blipFill>
        <p:spPr>
          <a:xfrm>
            <a:off x="5164875" y="787722"/>
            <a:ext cx="5961749" cy="5679894"/>
          </a:xfrm>
          <a:prstGeom prst="rect">
            <a:avLst/>
          </a:prstGeom>
        </p:spPr>
      </p:pic>
    </p:spTree>
    <p:extLst>
      <p:ext uri="{BB962C8B-B14F-4D97-AF65-F5344CB8AC3E}">
        <p14:creationId xmlns:p14="http://schemas.microsoft.com/office/powerpoint/2010/main" val="3312838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rgbClr val="007FA3"/>
                </a:solidFill>
                <a:latin typeface="Arial"/>
                <a:cs typeface="Arial"/>
                <a:sym typeface="Arial"/>
              </a:rPr>
              <a:t>Borders</a:t>
            </a:r>
          </a:p>
        </p:txBody>
      </p:sp>
      <p:sp>
        <p:nvSpPr>
          <p:cNvPr id="3" name="Content Placeholder 2"/>
          <p:cNvSpPr>
            <a:spLocks noGrp="1"/>
          </p:cNvSpPr>
          <p:nvPr>
            <p:ph idx="1"/>
          </p:nvPr>
        </p:nvSpPr>
        <p:spPr/>
        <p:txBody>
          <a:bodyPr/>
          <a:lstStyle/>
          <a:p>
            <a:r>
              <a:rPr lang="en-US" dirty="0"/>
              <a:t>Borders provide a way to visually separate elements.</a:t>
            </a:r>
          </a:p>
          <a:p>
            <a:r>
              <a:rPr lang="en-US" dirty="0"/>
              <a:t>You can put borders around all four sides of an element, or just one, two, or three of the sides. </a:t>
            </a:r>
          </a:p>
          <a:p>
            <a:endParaRPr lang="en-US" dirty="0"/>
          </a:p>
          <a:p>
            <a:r>
              <a:rPr lang="en-US" dirty="0"/>
              <a:t>Border, border-style, border-width, border-color, border-radius, border-image</a:t>
            </a:r>
          </a:p>
        </p:txBody>
      </p:sp>
    </p:spTree>
    <p:extLst>
      <p:ext uri="{BB962C8B-B14F-4D97-AF65-F5344CB8AC3E}">
        <p14:creationId xmlns:p14="http://schemas.microsoft.com/office/powerpoint/2010/main" val="383208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482BF-388D-4E0C-B620-42CF619295C3}"/>
              </a:ext>
            </a:extLst>
          </p:cNvPr>
          <p:cNvSpPr>
            <a:spLocks noGrp="1"/>
          </p:cNvSpPr>
          <p:nvPr>
            <p:ph type="title"/>
          </p:nvPr>
        </p:nvSpPr>
        <p:spPr/>
        <p:txBody>
          <a:bodyPr/>
          <a:lstStyle/>
          <a:p>
            <a:r>
              <a:rPr lang="en-CA" dirty="0"/>
              <a:t>Border and Shadow Examples</a:t>
            </a:r>
          </a:p>
        </p:txBody>
      </p:sp>
      <p:pic>
        <p:nvPicPr>
          <p:cNvPr id="7" name="Picture 6" descr="FIGURE 4.22 Border and shadow properties">
            <a:extLst>
              <a:ext uri="{FF2B5EF4-FFF2-40B4-BE49-F238E27FC236}">
                <a16:creationId xmlns:a16="http://schemas.microsoft.com/office/drawing/2014/main" id="{05E757F4-7438-45CE-86E2-24CE13EFDFBE}"/>
              </a:ext>
            </a:extLst>
          </p:cNvPr>
          <p:cNvPicPr>
            <a:picLocks noChangeAspect="1"/>
          </p:cNvPicPr>
          <p:nvPr/>
        </p:nvPicPr>
        <p:blipFill rotWithShape="1">
          <a:blip r:embed="rId2"/>
          <a:srcRect b="29754"/>
          <a:stretch/>
        </p:blipFill>
        <p:spPr>
          <a:xfrm>
            <a:off x="609601" y="1312649"/>
            <a:ext cx="5859332" cy="4575587"/>
          </a:xfrm>
          <a:prstGeom prst="rect">
            <a:avLst/>
          </a:prstGeom>
        </p:spPr>
      </p:pic>
      <p:pic>
        <p:nvPicPr>
          <p:cNvPr id="8" name="Picture 7" descr="FIGURE 4.22 Border and shadow properties">
            <a:extLst>
              <a:ext uri="{FF2B5EF4-FFF2-40B4-BE49-F238E27FC236}">
                <a16:creationId xmlns:a16="http://schemas.microsoft.com/office/drawing/2014/main" id="{7E460727-211B-49CD-B9FD-21D7E1050FD3}"/>
              </a:ext>
            </a:extLst>
          </p:cNvPr>
          <p:cNvPicPr>
            <a:picLocks noChangeAspect="1"/>
          </p:cNvPicPr>
          <p:nvPr/>
        </p:nvPicPr>
        <p:blipFill rotWithShape="1">
          <a:blip r:embed="rId2"/>
          <a:srcRect t="70248" r="20318" b="-9992"/>
          <a:stretch/>
        </p:blipFill>
        <p:spPr>
          <a:xfrm>
            <a:off x="6691256" y="2675286"/>
            <a:ext cx="4668819" cy="2588789"/>
          </a:xfrm>
          <a:prstGeom prst="rect">
            <a:avLst/>
          </a:prstGeom>
        </p:spPr>
      </p:pic>
    </p:spTree>
    <p:extLst>
      <p:ext uri="{BB962C8B-B14F-4D97-AF65-F5344CB8AC3E}">
        <p14:creationId xmlns:p14="http://schemas.microsoft.com/office/powerpoint/2010/main" val="1974872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9C96-9C50-4C59-B868-324907ED57F2}"/>
              </a:ext>
            </a:extLst>
          </p:cNvPr>
          <p:cNvSpPr>
            <a:spLocks noGrp="1"/>
          </p:cNvSpPr>
          <p:nvPr>
            <p:ph type="title"/>
          </p:nvPr>
        </p:nvSpPr>
        <p:spPr/>
        <p:txBody>
          <a:bodyPr/>
          <a:lstStyle/>
          <a:p>
            <a:r>
              <a:rPr lang="en-US" dirty="0"/>
              <a:t>Box Model: Setting the Properties</a:t>
            </a:r>
            <a:endParaRPr lang="en-CA" dirty="0"/>
          </a:p>
        </p:txBody>
      </p:sp>
      <p:sp>
        <p:nvSpPr>
          <p:cNvPr id="4" name="TextBox 3">
            <a:extLst>
              <a:ext uri="{FF2B5EF4-FFF2-40B4-BE49-F238E27FC236}">
                <a16:creationId xmlns:a16="http://schemas.microsoft.com/office/drawing/2014/main" id="{5FD2E31B-E1FB-47E8-82A6-82E7E23D96CF}"/>
              </a:ext>
            </a:extLst>
          </p:cNvPr>
          <p:cNvSpPr txBox="1"/>
          <p:nvPr/>
        </p:nvSpPr>
        <p:spPr>
          <a:xfrm>
            <a:off x="803494" y="1312649"/>
            <a:ext cx="9318703" cy="5016758"/>
          </a:xfrm>
          <a:prstGeom prst="rect">
            <a:avLst/>
          </a:prstGeom>
          <a:solidFill>
            <a:srgbClr val="F3F2DF"/>
          </a:solidFill>
        </p:spPr>
        <p:txBody>
          <a:bodyPr wrap="square" rtlCol="0">
            <a:spAutoFit/>
          </a:bodyPr>
          <a:lstStyle/>
          <a:p>
            <a:pPr algn="l"/>
            <a:r>
              <a:rPr lang="en-CA" sz="2400" b="1" dirty="0">
                <a:solidFill>
                  <a:srgbClr val="662600"/>
                </a:solidFill>
                <a:latin typeface="+mj-lt"/>
              </a:rPr>
              <a:t>NOTE</a:t>
            </a:r>
            <a:endParaRPr lang="en-CA" sz="2400" b="1" dirty="0">
              <a:solidFill>
                <a:srgbClr val="7F6106"/>
              </a:solidFill>
              <a:latin typeface="+mj-lt"/>
            </a:endParaRPr>
          </a:p>
          <a:p>
            <a:pPr algn="l"/>
            <a:r>
              <a:rPr lang="en-US" sz="1600" dirty="0">
                <a:solidFill>
                  <a:srgbClr val="000000"/>
                </a:solidFill>
                <a:latin typeface="+mj-lt"/>
              </a:rPr>
              <a:t>With border, margin, and padding properties, it is possible to set the properties for</a:t>
            </a:r>
          </a:p>
          <a:p>
            <a:pPr algn="l"/>
            <a:r>
              <a:rPr lang="en-US" sz="1600" dirty="0">
                <a:solidFill>
                  <a:srgbClr val="000000"/>
                </a:solidFill>
                <a:latin typeface="+mj-lt"/>
              </a:rPr>
              <a:t>one or more sides in a single property, or individually</a:t>
            </a:r>
          </a:p>
          <a:p>
            <a:pPr algn="l"/>
            <a:endParaRPr lang="en-US" sz="1600" i="1" dirty="0">
              <a:solidFill>
                <a:srgbClr val="000000"/>
              </a:solidFill>
              <a:latin typeface="+mj-lt"/>
            </a:endParaRPr>
          </a:p>
          <a:p>
            <a:pPr algn="l"/>
            <a:r>
              <a:rPr lang="en-US" sz="1600" i="1" dirty="0">
                <a:solidFill>
                  <a:srgbClr val="000000"/>
                </a:solidFill>
                <a:latin typeface="+mj-lt"/>
              </a:rPr>
              <a:t>border-top-color: red</a:t>
            </a:r>
            <a:r>
              <a:rPr lang="en-US" sz="1600" i="1" dirty="0">
                <a:solidFill>
                  <a:srgbClr val="002060"/>
                </a:solidFill>
                <a:latin typeface="+mj-lt"/>
              </a:rPr>
              <a:t>; /* sets just the top side */</a:t>
            </a:r>
          </a:p>
          <a:p>
            <a:pPr algn="l"/>
            <a:r>
              <a:rPr lang="en-US" sz="1600" i="1" dirty="0">
                <a:solidFill>
                  <a:srgbClr val="000000"/>
                </a:solidFill>
                <a:latin typeface="+mj-lt"/>
              </a:rPr>
              <a:t>border-right-color: green; </a:t>
            </a:r>
            <a:r>
              <a:rPr lang="en-US" sz="1600" i="1" dirty="0">
                <a:solidFill>
                  <a:srgbClr val="002060"/>
                </a:solidFill>
                <a:latin typeface="+mj-lt"/>
              </a:rPr>
              <a:t>/* sets just the right side */</a:t>
            </a:r>
          </a:p>
          <a:p>
            <a:pPr algn="l"/>
            <a:r>
              <a:rPr lang="en-US" sz="1600" i="1" dirty="0">
                <a:solidFill>
                  <a:srgbClr val="000000"/>
                </a:solidFill>
                <a:latin typeface="+mj-lt"/>
              </a:rPr>
              <a:t>border-bottom-color: yellow; </a:t>
            </a:r>
            <a:r>
              <a:rPr lang="en-US" sz="1600" i="1" dirty="0">
                <a:solidFill>
                  <a:srgbClr val="002060"/>
                </a:solidFill>
                <a:latin typeface="+mj-lt"/>
              </a:rPr>
              <a:t>/* sets just the bottom side */</a:t>
            </a:r>
          </a:p>
          <a:p>
            <a:pPr algn="l"/>
            <a:r>
              <a:rPr lang="en-US" sz="1600" i="1" dirty="0">
                <a:solidFill>
                  <a:srgbClr val="000000"/>
                </a:solidFill>
                <a:latin typeface="+mj-lt"/>
              </a:rPr>
              <a:t>border-left-color: blue</a:t>
            </a:r>
            <a:r>
              <a:rPr lang="en-US" sz="1600" i="1" dirty="0">
                <a:solidFill>
                  <a:srgbClr val="002060"/>
                </a:solidFill>
                <a:latin typeface="+mj-lt"/>
              </a:rPr>
              <a:t>; /* sets just the left side */</a:t>
            </a:r>
          </a:p>
          <a:p>
            <a:pPr algn="l"/>
            <a:endParaRPr lang="en-US" sz="1600" dirty="0">
              <a:solidFill>
                <a:srgbClr val="000000"/>
              </a:solidFill>
              <a:latin typeface="+mj-lt"/>
            </a:endParaRPr>
          </a:p>
          <a:p>
            <a:pPr algn="l"/>
            <a:r>
              <a:rPr lang="en-US" sz="1600" dirty="0">
                <a:solidFill>
                  <a:srgbClr val="000000"/>
                </a:solidFill>
                <a:latin typeface="+mj-lt"/>
              </a:rPr>
              <a:t>Alternately, we can set all four sides to a single value via:</a:t>
            </a:r>
          </a:p>
          <a:p>
            <a:pPr algn="l"/>
            <a:r>
              <a:rPr lang="en-US" sz="1600" i="1" dirty="0">
                <a:solidFill>
                  <a:srgbClr val="000000"/>
                </a:solidFill>
                <a:latin typeface="+mj-lt"/>
              </a:rPr>
              <a:t>border-color: red; </a:t>
            </a:r>
            <a:r>
              <a:rPr lang="en-US" sz="1600" i="1" dirty="0">
                <a:solidFill>
                  <a:srgbClr val="002060"/>
                </a:solidFill>
                <a:latin typeface="+mj-lt"/>
              </a:rPr>
              <a:t>/* sets all four sides to red */</a:t>
            </a:r>
          </a:p>
          <a:p>
            <a:pPr algn="l"/>
            <a:endParaRPr lang="en-US" sz="1600" dirty="0">
              <a:solidFill>
                <a:srgbClr val="000000"/>
              </a:solidFill>
              <a:latin typeface="+mj-lt"/>
            </a:endParaRPr>
          </a:p>
          <a:p>
            <a:pPr algn="l"/>
            <a:r>
              <a:rPr lang="en-US" sz="1600" dirty="0">
                <a:solidFill>
                  <a:srgbClr val="000000"/>
                </a:solidFill>
                <a:latin typeface="+mj-lt"/>
              </a:rPr>
              <a:t>Or we can set all four sides to different values via:</a:t>
            </a:r>
          </a:p>
          <a:p>
            <a:pPr algn="l"/>
            <a:r>
              <a:rPr lang="en-US" sz="1600" dirty="0">
                <a:solidFill>
                  <a:srgbClr val="000000"/>
                </a:solidFill>
                <a:latin typeface="+mj-lt"/>
              </a:rPr>
              <a:t>border-color: red green orange blue;</a:t>
            </a:r>
          </a:p>
          <a:p>
            <a:pPr algn="l"/>
            <a:endParaRPr lang="en-US" sz="1600" dirty="0">
              <a:solidFill>
                <a:srgbClr val="000000"/>
              </a:solidFill>
              <a:latin typeface="+mj-lt"/>
            </a:endParaRPr>
          </a:p>
          <a:p>
            <a:pPr algn="l"/>
            <a:r>
              <a:rPr lang="en-US" sz="1600" dirty="0">
                <a:solidFill>
                  <a:srgbClr val="000000"/>
                </a:solidFill>
                <a:latin typeface="+mj-lt"/>
              </a:rPr>
              <a:t>Another shortcut is to use just two values; in this case the first value sets top and bottom, while the second sets the right and left.</a:t>
            </a:r>
          </a:p>
          <a:p>
            <a:pPr algn="l"/>
            <a:r>
              <a:rPr lang="en-US" sz="1600" dirty="0">
                <a:solidFill>
                  <a:srgbClr val="000000"/>
                </a:solidFill>
                <a:latin typeface="+mj-lt"/>
              </a:rPr>
              <a:t>border-color: red yellow</a:t>
            </a:r>
            <a:r>
              <a:rPr lang="en-US" sz="1600" dirty="0">
                <a:solidFill>
                  <a:srgbClr val="002060"/>
                </a:solidFill>
                <a:latin typeface="+mj-lt"/>
              </a:rPr>
              <a:t>; </a:t>
            </a:r>
            <a:r>
              <a:rPr lang="en-US" sz="1600" i="1" dirty="0">
                <a:solidFill>
                  <a:srgbClr val="002060"/>
                </a:solidFill>
                <a:latin typeface="+mj-lt"/>
              </a:rPr>
              <a:t>/* </a:t>
            </a:r>
            <a:r>
              <a:rPr lang="en-US" sz="1600" i="1" dirty="0" err="1">
                <a:solidFill>
                  <a:srgbClr val="002060"/>
                </a:solidFill>
                <a:latin typeface="+mj-lt"/>
              </a:rPr>
              <a:t>top+bottom</a:t>
            </a:r>
            <a:r>
              <a:rPr lang="en-US" sz="1600" i="1" dirty="0">
                <a:solidFill>
                  <a:srgbClr val="002060"/>
                </a:solidFill>
                <a:latin typeface="+mj-lt"/>
              </a:rPr>
              <a:t>=red, </a:t>
            </a:r>
            <a:r>
              <a:rPr lang="en-US" sz="1600" i="1" dirty="0" err="1">
                <a:solidFill>
                  <a:srgbClr val="002060"/>
                </a:solidFill>
                <a:latin typeface="+mj-lt"/>
              </a:rPr>
              <a:t>right+left</a:t>
            </a:r>
            <a:r>
              <a:rPr lang="en-US" sz="1600" i="1" dirty="0">
                <a:solidFill>
                  <a:srgbClr val="002060"/>
                </a:solidFill>
                <a:latin typeface="+mj-lt"/>
              </a:rPr>
              <a:t>=yellow */</a:t>
            </a:r>
            <a:endParaRPr lang="en-US" sz="1600" dirty="0">
              <a:solidFill>
                <a:srgbClr val="002060"/>
              </a:solidFill>
              <a:latin typeface="+mj-lt"/>
            </a:endParaRPr>
          </a:p>
          <a:p>
            <a:pPr algn="l"/>
            <a:endParaRPr lang="en-US" sz="2400" dirty="0">
              <a:solidFill>
                <a:srgbClr val="000000"/>
              </a:solidFill>
              <a:latin typeface="+mj-lt"/>
            </a:endParaRPr>
          </a:p>
        </p:txBody>
      </p:sp>
      <p:pic>
        <p:nvPicPr>
          <p:cNvPr id="5" name="Picture 4">
            <a:extLst>
              <a:ext uri="{FF2B5EF4-FFF2-40B4-BE49-F238E27FC236}">
                <a16:creationId xmlns:a16="http://schemas.microsoft.com/office/drawing/2014/main" id="{D449062F-1A0B-4A43-A8D7-183F8F29CF5C}"/>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flipH="1">
            <a:off x="9980428" y="1315098"/>
            <a:ext cx="1957493" cy="4880940"/>
          </a:xfrm>
          <a:prstGeom prst="rect">
            <a:avLst/>
          </a:prstGeom>
        </p:spPr>
      </p:pic>
    </p:spTree>
    <p:extLst>
      <p:ext uri="{BB962C8B-B14F-4D97-AF65-F5344CB8AC3E}">
        <p14:creationId xmlns:p14="http://schemas.microsoft.com/office/powerpoint/2010/main" val="4053589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DD87B-8BEE-446B-BFFF-5CB9AE516D6E}"/>
              </a:ext>
            </a:extLst>
          </p:cNvPr>
          <p:cNvSpPr>
            <a:spLocks noGrp="1"/>
          </p:cNvSpPr>
          <p:nvPr>
            <p:ph type="title"/>
          </p:nvPr>
        </p:nvSpPr>
        <p:spPr>
          <a:xfrm>
            <a:off x="609600" y="215371"/>
            <a:ext cx="4278594" cy="2305638"/>
          </a:xfrm>
        </p:spPr>
        <p:txBody>
          <a:bodyPr/>
          <a:lstStyle/>
          <a:p>
            <a:r>
              <a:rPr lang="en-CA" dirty="0"/>
              <a:t>Margins and Padding</a:t>
            </a:r>
          </a:p>
        </p:txBody>
      </p:sp>
      <p:sp>
        <p:nvSpPr>
          <p:cNvPr id="3" name="Text Placeholder 2">
            <a:extLst>
              <a:ext uri="{FF2B5EF4-FFF2-40B4-BE49-F238E27FC236}">
                <a16:creationId xmlns:a16="http://schemas.microsoft.com/office/drawing/2014/main" id="{B68F5E70-0503-4D1C-A0B4-8C55545F47FA}"/>
              </a:ext>
            </a:extLst>
          </p:cNvPr>
          <p:cNvSpPr>
            <a:spLocks noGrp="1"/>
          </p:cNvSpPr>
          <p:nvPr>
            <p:ph type="body" idx="1"/>
          </p:nvPr>
        </p:nvSpPr>
        <p:spPr>
          <a:xfrm>
            <a:off x="609601" y="2358639"/>
            <a:ext cx="5213873" cy="3792780"/>
          </a:xfrm>
        </p:spPr>
        <p:txBody>
          <a:bodyPr/>
          <a:lstStyle/>
          <a:p>
            <a:pPr marL="152396" indent="0">
              <a:buNone/>
            </a:pPr>
            <a:r>
              <a:rPr lang="en-US" sz="2400" b="1" dirty="0">
                <a:solidFill>
                  <a:srgbClr val="009A9A"/>
                </a:solidFill>
                <a:latin typeface="+mj-lt"/>
              </a:rPr>
              <a:t>Margins </a:t>
            </a:r>
            <a:r>
              <a:rPr lang="en-US" sz="2400" dirty="0">
                <a:solidFill>
                  <a:srgbClr val="000000"/>
                </a:solidFill>
                <a:latin typeface="+mj-lt"/>
              </a:rPr>
              <a:t>add spacing around an element’s content</a:t>
            </a:r>
          </a:p>
          <a:p>
            <a:pPr marL="152396" indent="0">
              <a:buNone/>
            </a:pPr>
            <a:r>
              <a:rPr lang="en-US" sz="2400" b="1" dirty="0">
                <a:solidFill>
                  <a:srgbClr val="009A9A"/>
                </a:solidFill>
                <a:latin typeface="+mj-lt"/>
              </a:rPr>
              <a:t>Padding</a:t>
            </a:r>
            <a:r>
              <a:rPr lang="en-US" sz="2400" dirty="0">
                <a:solidFill>
                  <a:srgbClr val="000000"/>
                </a:solidFill>
                <a:latin typeface="+mj-lt"/>
              </a:rPr>
              <a:t> adds spacing within elements. </a:t>
            </a:r>
          </a:p>
          <a:p>
            <a:pPr marL="152396" indent="0">
              <a:buNone/>
            </a:pPr>
            <a:r>
              <a:rPr lang="en-US" sz="2400" dirty="0">
                <a:solidFill>
                  <a:srgbClr val="000000"/>
                </a:solidFill>
                <a:latin typeface="+mj-lt"/>
              </a:rPr>
              <a:t>Borders divide the margin area from the padding area.</a:t>
            </a:r>
            <a:endParaRPr lang="en-CA" dirty="0">
              <a:latin typeface="+mj-lt"/>
            </a:endParaRPr>
          </a:p>
        </p:txBody>
      </p:sp>
      <p:pic>
        <p:nvPicPr>
          <p:cNvPr id="5" name="Picture 4" descr="FIGURE 4.23 Borders, margins, and padding provide element spacing and differentiation">
            <a:extLst>
              <a:ext uri="{FF2B5EF4-FFF2-40B4-BE49-F238E27FC236}">
                <a16:creationId xmlns:a16="http://schemas.microsoft.com/office/drawing/2014/main" id="{ADF439A8-A729-45FA-B182-FCC17E0D91B5}"/>
              </a:ext>
            </a:extLst>
          </p:cNvPr>
          <p:cNvPicPr>
            <a:picLocks noChangeAspect="1"/>
          </p:cNvPicPr>
          <p:nvPr/>
        </p:nvPicPr>
        <p:blipFill rotWithShape="1">
          <a:blip r:embed="rId2"/>
          <a:srcRect l="-2187" t="24845" r="-1"/>
          <a:stretch/>
        </p:blipFill>
        <p:spPr>
          <a:xfrm>
            <a:off x="5738015" y="1074016"/>
            <a:ext cx="6024353" cy="4709967"/>
          </a:xfrm>
          <a:prstGeom prst="rect">
            <a:avLst/>
          </a:prstGeom>
        </p:spPr>
      </p:pic>
    </p:spTree>
    <p:extLst>
      <p:ext uri="{BB962C8B-B14F-4D97-AF65-F5344CB8AC3E}">
        <p14:creationId xmlns:p14="http://schemas.microsoft.com/office/powerpoint/2010/main" val="2756018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32001-BB55-1B49-AA23-31BC78BD4590}"/>
              </a:ext>
            </a:extLst>
          </p:cNvPr>
          <p:cNvSpPr>
            <a:spLocks noGrp="1"/>
          </p:cNvSpPr>
          <p:nvPr>
            <p:ph type="title"/>
          </p:nvPr>
        </p:nvSpPr>
        <p:spPr/>
        <p:txBody>
          <a:bodyPr/>
          <a:lstStyle/>
          <a:p>
            <a:r>
              <a:rPr lang="en-US" sz="4800" b="1" dirty="0">
                <a:solidFill>
                  <a:srgbClr val="007FA3"/>
                </a:solidFill>
                <a:latin typeface="Arial"/>
                <a:cs typeface="Arial"/>
              </a:rPr>
              <a:t>Auto Margins</a:t>
            </a:r>
          </a:p>
        </p:txBody>
      </p:sp>
      <p:sp>
        <p:nvSpPr>
          <p:cNvPr id="3" name="Content Placeholder 2">
            <a:extLst>
              <a:ext uri="{FF2B5EF4-FFF2-40B4-BE49-F238E27FC236}">
                <a16:creationId xmlns:a16="http://schemas.microsoft.com/office/drawing/2014/main" id="{1188EFE7-7237-7B44-A3D1-C231450C2E38}"/>
              </a:ext>
            </a:extLst>
          </p:cNvPr>
          <p:cNvSpPr>
            <a:spLocks noGrp="1"/>
          </p:cNvSpPr>
          <p:nvPr>
            <p:ph idx="1"/>
          </p:nvPr>
        </p:nvSpPr>
        <p:spPr/>
        <p:txBody>
          <a:bodyPr/>
          <a:lstStyle/>
          <a:p>
            <a:pPr algn="just"/>
            <a:r>
              <a:rPr lang="en" dirty="0">
                <a:solidFill>
                  <a:srgbClr val="434343"/>
                </a:solidFill>
                <a:ea typeface="Calibri"/>
                <a:cs typeface="Calibri"/>
                <a:sym typeface="Calibri"/>
              </a:rPr>
              <a:t>If you set </a:t>
            </a:r>
            <a:r>
              <a:rPr lang="en" dirty="0">
                <a:solidFill>
                  <a:srgbClr val="434343"/>
                </a:solidFill>
                <a:latin typeface="Consolas"/>
                <a:ea typeface="Consolas"/>
                <a:cs typeface="Consolas"/>
                <a:sym typeface="Consolas"/>
              </a:rPr>
              <a:t>margin-left</a:t>
            </a:r>
            <a:r>
              <a:rPr lang="en" dirty="0">
                <a:solidFill>
                  <a:srgbClr val="434343"/>
                </a:solidFill>
                <a:ea typeface="Calibri"/>
                <a:cs typeface="Calibri"/>
                <a:sym typeface="Calibri"/>
              </a:rPr>
              <a:t> and </a:t>
            </a:r>
            <a:r>
              <a:rPr lang="en" dirty="0">
                <a:solidFill>
                  <a:srgbClr val="434343"/>
                </a:solidFill>
                <a:latin typeface="Consolas"/>
                <a:ea typeface="Consolas"/>
                <a:cs typeface="Consolas"/>
                <a:sym typeface="Consolas"/>
              </a:rPr>
              <a:t>margin-right</a:t>
            </a:r>
            <a:r>
              <a:rPr lang="en" dirty="0">
                <a:solidFill>
                  <a:srgbClr val="434343"/>
                </a:solidFill>
                <a:ea typeface="Calibri"/>
                <a:cs typeface="Calibri"/>
                <a:sym typeface="Calibri"/>
              </a:rPr>
              <a:t> to </a:t>
            </a:r>
            <a:r>
              <a:rPr lang="en" dirty="0">
                <a:solidFill>
                  <a:srgbClr val="434343"/>
                </a:solidFill>
                <a:latin typeface="Consolas"/>
                <a:ea typeface="Consolas"/>
                <a:cs typeface="Consolas"/>
                <a:sym typeface="Consolas"/>
              </a:rPr>
              <a:t>auto</a:t>
            </a:r>
            <a:r>
              <a:rPr lang="en" dirty="0">
                <a:solidFill>
                  <a:srgbClr val="434343"/>
                </a:solidFill>
                <a:ea typeface="Calibri"/>
                <a:cs typeface="Calibri"/>
                <a:sym typeface="Calibri"/>
              </a:rPr>
              <a:t>, you can center a block-level element.</a:t>
            </a:r>
            <a:endParaRPr lang="en-US" dirty="0"/>
          </a:p>
        </p:txBody>
      </p:sp>
      <p:pic>
        <p:nvPicPr>
          <p:cNvPr id="4" name="Shape 160">
            <a:extLst>
              <a:ext uri="{FF2B5EF4-FFF2-40B4-BE49-F238E27FC236}">
                <a16:creationId xmlns:a16="http://schemas.microsoft.com/office/drawing/2014/main" id="{33979C13-A190-6746-A77A-F87F1925541C}"/>
              </a:ext>
            </a:extLst>
          </p:cNvPr>
          <p:cNvPicPr preferRelativeResize="0"/>
          <p:nvPr/>
        </p:nvPicPr>
        <p:blipFill rotWithShape="1">
          <a:blip r:embed="rId2">
            <a:alphaModFix/>
          </a:blip>
          <a:srcRect r="1719" b="8491"/>
          <a:stretch/>
        </p:blipFill>
        <p:spPr>
          <a:xfrm>
            <a:off x="5299095" y="3051092"/>
            <a:ext cx="6054705" cy="3125871"/>
          </a:xfrm>
          <a:prstGeom prst="rect">
            <a:avLst/>
          </a:prstGeom>
          <a:noFill/>
          <a:ln>
            <a:noFill/>
          </a:ln>
        </p:spPr>
      </p:pic>
    </p:spTree>
    <p:extLst>
      <p:ext uri="{BB962C8B-B14F-4D97-AF65-F5344CB8AC3E}">
        <p14:creationId xmlns:p14="http://schemas.microsoft.com/office/powerpoint/2010/main" val="2584651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0BF4-C0B0-4DB0-BB47-345264A6394E}"/>
              </a:ext>
            </a:extLst>
          </p:cNvPr>
          <p:cNvSpPr>
            <a:spLocks noGrp="1"/>
          </p:cNvSpPr>
          <p:nvPr>
            <p:ph type="title"/>
          </p:nvPr>
        </p:nvSpPr>
        <p:spPr/>
        <p:txBody>
          <a:bodyPr/>
          <a:lstStyle/>
          <a:p>
            <a:r>
              <a:rPr lang="en-CA" dirty="0"/>
              <a:t>Collapsing margins</a:t>
            </a:r>
          </a:p>
        </p:txBody>
      </p:sp>
      <p:sp>
        <p:nvSpPr>
          <p:cNvPr id="3" name="Text Placeholder 2">
            <a:extLst>
              <a:ext uri="{FF2B5EF4-FFF2-40B4-BE49-F238E27FC236}">
                <a16:creationId xmlns:a16="http://schemas.microsoft.com/office/drawing/2014/main" id="{4A6E76E0-8C13-43D0-872D-838780656058}"/>
              </a:ext>
            </a:extLst>
          </p:cNvPr>
          <p:cNvSpPr>
            <a:spLocks noGrp="1"/>
          </p:cNvSpPr>
          <p:nvPr>
            <p:ph type="body" idx="1"/>
          </p:nvPr>
        </p:nvSpPr>
        <p:spPr/>
        <p:txBody>
          <a:bodyPr/>
          <a:lstStyle/>
          <a:p>
            <a:pPr marL="152396" indent="0">
              <a:buNone/>
            </a:pPr>
            <a:r>
              <a:rPr lang="en-US" sz="2400" dirty="0">
                <a:solidFill>
                  <a:srgbClr val="000000"/>
                </a:solidFill>
                <a:latin typeface="+mj-lt"/>
              </a:rPr>
              <a:t>The W3C defines </a:t>
            </a:r>
            <a:r>
              <a:rPr lang="en-US" sz="2400" b="1" dirty="0">
                <a:solidFill>
                  <a:srgbClr val="009A9A"/>
                </a:solidFill>
                <a:latin typeface="+mj-lt"/>
              </a:rPr>
              <a:t>collapsing margins </a:t>
            </a:r>
            <a:r>
              <a:rPr lang="en-US" sz="2400" dirty="0">
                <a:latin typeface="+mj-lt"/>
              </a:rPr>
              <a:t>as:</a:t>
            </a:r>
          </a:p>
          <a:p>
            <a:pPr algn="l"/>
            <a:r>
              <a:rPr lang="en-US" sz="2400" i="1" dirty="0">
                <a:solidFill>
                  <a:srgbClr val="000000"/>
                </a:solidFill>
                <a:latin typeface="+mj-lt"/>
              </a:rPr>
              <a:t>In CSS, the </a:t>
            </a:r>
            <a:r>
              <a:rPr lang="en-US" sz="2400" b="1" i="1" dirty="0">
                <a:solidFill>
                  <a:schemeClr val="accent2"/>
                </a:solidFill>
                <a:latin typeface="+mj-lt"/>
              </a:rPr>
              <a:t>adjoining margins of two or more boxes </a:t>
            </a:r>
            <a:r>
              <a:rPr lang="en-US" sz="2400" i="1" dirty="0">
                <a:solidFill>
                  <a:srgbClr val="000000"/>
                </a:solidFill>
                <a:latin typeface="+mj-lt"/>
              </a:rPr>
              <a:t>(which might or might not be siblings) can </a:t>
            </a:r>
            <a:r>
              <a:rPr lang="en-US" sz="2400" b="1" i="1" dirty="0">
                <a:solidFill>
                  <a:schemeClr val="accent2"/>
                </a:solidFill>
                <a:latin typeface="+mj-lt"/>
              </a:rPr>
              <a:t>combine to form a single margin</a:t>
            </a:r>
            <a:r>
              <a:rPr lang="en-US" sz="2400" i="1" dirty="0">
                <a:solidFill>
                  <a:srgbClr val="000000"/>
                </a:solidFill>
                <a:latin typeface="+mj-lt"/>
              </a:rPr>
              <a:t>. Margins that combine this way are said to collapse, and the resulting combined margin is </a:t>
            </a:r>
            <a:r>
              <a:rPr lang="en-US" sz="2400" b="1" i="1" dirty="0">
                <a:solidFill>
                  <a:schemeClr val="accent2"/>
                </a:solidFill>
                <a:latin typeface="+mj-lt"/>
              </a:rPr>
              <a:t>called a collapsed margin</a:t>
            </a:r>
            <a:r>
              <a:rPr lang="en-US" sz="2400" i="1" dirty="0">
                <a:solidFill>
                  <a:srgbClr val="000000"/>
                </a:solidFill>
                <a:latin typeface="+mj-lt"/>
              </a:rPr>
              <a:t>.</a:t>
            </a:r>
          </a:p>
          <a:p>
            <a:pPr marL="152396" indent="0">
              <a:buNone/>
            </a:pPr>
            <a:r>
              <a:rPr lang="en-US" sz="2400" dirty="0">
                <a:latin typeface="SabonLTPro-Roman"/>
              </a:rPr>
              <a:t>What this means is that </a:t>
            </a:r>
            <a:r>
              <a:rPr lang="en-US" sz="2400" b="1" dirty="0">
                <a:solidFill>
                  <a:schemeClr val="accent2"/>
                </a:solidFill>
                <a:latin typeface="SabonLTPro-Roman"/>
              </a:rPr>
              <a:t>when the </a:t>
            </a:r>
            <a:r>
              <a:rPr lang="en-US" sz="2400" b="1" dirty="0">
                <a:solidFill>
                  <a:schemeClr val="accent2"/>
                </a:solidFill>
                <a:latin typeface="SabonLTPro-Bold"/>
              </a:rPr>
              <a:t>vertical </a:t>
            </a:r>
            <a:r>
              <a:rPr lang="en-US" sz="2400" b="1" dirty="0">
                <a:solidFill>
                  <a:schemeClr val="accent2"/>
                </a:solidFill>
                <a:latin typeface="SabonLTPro-Roman"/>
              </a:rPr>
              <a:t>margins of two elements touch</a:t>
            </a:r>
            <a:r>
              <a:rPr lang="en-US" sz="2400" dirty="0">
                <a:latin typeface="SabonLTPro-Roman"/>
              </a:rPr>
              <a:t>, </a:t>
            </a:r>
            <a:br>
              <a:rPr lang="en-US" sz="2400" dirty="0">
                <a:latin typeface="SabonLTPro-Roman"/>
              </a:rPr>
            </a:br>
            <a:r>
              <a:rPr lang="en-US" sz="2400" dirty="0">
                <a:latin typeface="SabonLTPro-Roman"/>
              </a:rPr>
              <a:t>only </a:t>
            </a:r>
            <a:r>
              <a:rPr lang="en-US" sz="2400" b="1" dirty="0">
                <a:solidFill>
                  <a:schemeClr val="accent2"/>
                </a:solidFill>
                <a:latin typeface="SabonLTPro-Roman"/>
              </a:rPr>
              <a:t>the largest margin value of the elements will be displayed</a:t>
            </a:r>
          </a:p>
          <a:p>
            <a:pPr marL="152396" indent="0">
              <a:buNone/>
            </a:pPr>
            <a:r>
              <a:rPr lang="en-US" sz="2400" dirty="0">
                <a:latin typeface="SabonLTPro-Roman"/>
              </a:rPr>
              <a:t>Horizontal margins, on the other hand, </a:t>
            </a:r>
            <a:r>
              <a:rPr lang="en-US" sz="2400" b="1" dirty="0">
                <a:latin typeface="SabonLTPro-Bold"/>
              </a:rPr>
              <a:t>never </a:t>
            </a:r>
            <a:r>
              <a:rPr lang="en-CA" sz="2400" dirty="0">
                <a:latin typeface="SabonLTPro-Roman"/>
              </a:rPr>
              <a:t>collapse.</a:t>
            </a:r>
            <a:endParaRPr lang="en-CA" dirty="0">
              <a:latin typeface="+mj-lt"/>
            </a:endParaRPr>
          </a:p>
        </p:txBody>
      </p:sp>
    </p:spTree>
    <p:extLst>
      <p:ext uri="{BB962C8B-B14F-4D97-AF65-F5344CB8AC3E}">
        <p14:creationId xmlns:p14="http://schemas.microsoft.com/office/powerpoint/2010/main" val="819908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984D-3A30-BF46-AF38-E84D8ABE7611}"/>
              </a:ext>
            </a:extLst>
          </p:cNvPr>
          <p:cNvSpPr>
            <a:spLocks noGrp="1"/>
          </p:cNvSpPr>
          <p:nvPr>
            <p:ph type="title"/>
          </p:nvPr>
        </p:nvSpPr>
        <p:spPr/>
        <p:txBody>
          <a:bodyPr/>
          <a:lstStyle/>
          <a:p>
            <a:r>
              <a:rPr lang="en-US" sz="4800" b="1" dirty="0">
                <a:solidFill>
                  <a:srgbClr val="007FA3"/>
                </a:solidFill>
                <a:latin typeface="Arial"/>
                <a:cs typeface="Arial"/>
                <a:sym typeface="Arial"/>
              </a:rPr>
              <a:t>Collapsing</a:t>
            </a:r>
            <a:r>
              <a:rPr lang="en-US" sz="4800" b="1" dirty="0">
                <a:solidFill>
                  <a:srgbClr val="007FA3"/>
                </a:solidFill>
                <a:latin typeface="Arial"/>
                <a:cs typeface="Arial"/>
              </a:rPr>
              <a:t> vertical margins</a:t>
            </a:r>
          </a:p>
        </p:txBody>
      </p:sp>
      <p:pic>
        <p:nvPicPr>
          <p:cNvPr id="9" name="Content Placeholder 8">
            <a:extLst>
              <a:ext uri="{FF2B5EF4-FFF2-40B4-BE49-F238E27FC236}">
                <a16:creationId xmlns:a16="http://schemas.microsoft.com/office/drawing/2014/main" id="{F7E6091B-7450-0C4C-90CD-8B7429D81B6D}"/>
              </a:ext>
            </a:extLst>
          </p:cNvPr>
          <p:cNvPicPr>
            <a:picLocks noGrp="1" noChangeAspect="1"/>
          </p:cNvPicPr>
          <p:nvPr>
            <p:ph idx="1"/>
          </p:nvPr>
        </p:nvPicPr>
        <p:blipFill>
          <a:blip r:embed="rId2"/>
          <a:stretch>
            <a:fillRect/>
          </a:stretch>
        </p:blipFill>
        <p:spPr>
          <a:xfrm>
            <a:off x="1049999" y="1843554"/>
            <a:ext cx="7115717" cy="4351338"/>
          </a:xfrm>
        </p:spPr>
      </p:pic>
      <p:cxnSp>
        <p:nvCxnSpPr>
          <p:cNvPr id="11" name="Straight Arrow Connector 10">
            <a:extLst>
              <a:ext uri="{FF2B5EF4-FFF2-40B4-BE49-F238E27FC236}">
                <a16:creationId xmlns:a16="http://schemas.microsoft.com/office/drawing/2014/main" id="{12D12C78-5D7F-2246-A7D6-73890C89D22A}"/>
              </a:ext>
            </a:extLst>
          </p:cNvPr>
          <p:cNvCxnSpPr>
            <a:cxnSpLocks/>
          </p:cNvCxnSpPr>
          <p:nvPr/>
        </p:nvCxnSpPr>
        <p:spPr>
          <a:xfrm>
            <a:off x="1290674" y="1843554"/>
            <a:ext cx="0" cy="5822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A677F71-ADB9-C748-B88D-D5AED022E15B}"/>
              </a:ext>
            </a:extLst>
          </p:cNvPr>
          <p:cNvSpPr txBox="1"/>
          <p:nvPr/>
        </p:nvSpPr>
        <p:spPr>
          <a:xfrm>
            <a:off x="1290674" y="1950008"/>
            <a:ext cx="635302" cy="369332"/>
          </a:xfrm>
          <a:prstGeom prst="rect">
            <a:avLst/>
          </a:prstGeom>
          <a:noFill/>
        </p:spPr>
        <p:txBody>
          <a:bodyPr wrap="none" rtlCol="0">
            <a:spAutoFit/>
          </a:bodyPr>
          <a:lstStyle/>
          <a:p>
            <a:r>
              <a:rPr lang="en-US" dirty="0">
                <a:solidFill>
                  <a:srgbClr val="4148C0"/>
                </a:solidFill>
              </a:rPr>
              <a:t>90px</a:t>
            </a:r>
          </a:p>
        </p:txBody>
      </p:sp>
      <p:cxnSp>
        <p:nvCxnSpPr>
          <p:cNvPr id="14" name="Straight Arrow Connector 13">
            <a:extLst>
              <a:ext uri="{FF2B5EF4-FFF2-40B4-BE49-F238E27FC236}">
                <a16:creationId xmlns:a16="http://schemas.microsoft.com/office/drawing/2014/main" id="{C60EE212-ABA3-4F45-951F-9576558A4BE2}"/>
              </a:ext>
            </a:extLst>
          </p:cNvPr>
          <p:cNvCxnSpPr>
            <a:cxnSpLocks/>
          </p:cNvCxnSpPr>
          <p:nvPr/>
        </p:nvCxnSpPr>
        <p:spPr>
          <a:xfrm>
            <a:off x="1290674" y="3649891"/>
            <a:ext cx="0" cy="5822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EA2CA9D-1A4F-4346-AEA9-289D69303F08}"/>
              </a:ext>
            </a:extLst>
          </p:cNvPr>
          <p:cNvSpPr txBox="1"/>
          <p:nvPr/>
        </p:nvSpPr>
        <p:spPr>
          <a:xfrm>
            <a:off x="1290674" y="3756345"/>
            <a:ext cx="635302" cy="369332"/>
          </a:xfrm>
          <a:prstGeom prst="rect">
            <a:avLst/>
          </a:prstGeom>
          <a:noFill/>
        </p:spPr>
        <p:txBody>
          <a:bodyPr wrap="none" rtlCol="0">
            <a:spAutoFit/>
          </a:bodyPr>
          <a:lstStyle/>
          <a:p>
            <a:r>
              <a:rPr lang="en-US" dirty="0">
                <a:solidFill>
                  <a:srgbClr val="4148C0"/>
                </a:solidFill>
              </a:rPr>
              <a:t>90px</a:t>
            </a:r>
          </a:p>
        </p:txBody>
      </p:sp>
      <p:cxnSp>
        <p:nvCxnSpPr>
          <p:cNvPr id="16" name="Straight Arrow Connector 15">
            <a:extLst>
              <a:ext uri="{FF2B5EF4-FFF2-40B4-BE49-F238E27FC236}">
                <a16:creationId xmlns:a16="http://schemas.microsoft.com/office/drawing/2014/main" id="{D51438B0-7B5D-CE43-8D40-028BF9EE01B3}"/>
              </a:ext>
            </a:extLst>
          </p:cNvPr>
          <p:cNvCxnSpPr>
            <a:cxnSpLocks/>
          </p:cNvCxnSpPr>
          <p:nvPr/>
        </p:nvCxnSpPr>
        <p:spPr>
          <a:xfrm>
            <a:off x="1290674" y="5719106"/>
            <a:ext cx="0" cy="5822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3DAF872-9E32-1844-AEB7-FAFCC333CF13}"/>
              </a:ext>
            </a:extLst>
          </p:cNvPr>
          <p:cNvSpPr txBox="1"/>
          <p:nvPr/>
        </p:nvSpPr>
        <p:spPr>
          <a:xfrm>
            <a:off x="1290674" y="5825560"/>
            <a:ext cx="635302" cy="369332"/>
          </a:xfrm>
          <a:prstGeom prst="rect">
            <a:avLst/>
          </a:prstGeom>
          <a:noFill/>
        </p:spPr>
        <p:txBody>
          <a:bodyPr wrap="none" rtlCol="0">
            <a:spAutoFit/>
          </a:bodyPr>
          <a:lstStyle/>
          <a:p>
            <a:r>
              <a:rPr lang="en-US" dirty="0">
                <a:solidFill>
                  <a:srgbClr val="4148C0"/>
                </a:solidFill>
              </a:rPr>
              <a:t>90px</a:t>
            </a:r>
          </a:p>
        </p:txBody>
      </p:sp>
      <p:cxnSp>
        <p:nvCxnSpPr>
          <p:cNvPr id="18" name="Straight Arrow Connector 17">
            <a:extLst>
              <a:ext uri="{FF2B5EF4-FFF2-40B4-BE49-F238E27FC236}">
                <a16:creationId xmlns:a16="http://schemas.microsoft.com/office/drawing/2014/main" id="{6C047A1D-14BB-7949-B453-F0D444627FD9}"/>
              </a:ext>
            </a:extLst>
          </p:cNvPr>
          <p:cNvCxnSpPr>
            <a:cxnSpLocks/>
          </p:cNvCxnSpPr>
          <p:nvPr/>
        </p:nvCxnSpPr>
        <p:spPr>
          <a:xfrm>
            <a:off x="4594047" y="2425794"/>
            <a:ext cx="0" cy="317406"/>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8185E9B-03E9-9B46-882D-A7D829B139DE}"/>
              </a:ext>
            </a:extLst>
          </p:cNvPr>
          <p:cNvCxnSpPr>
            <a:cxnSpLocks/>
          </p:cNvCxnSpPr>
          <p:nvPr/>
        </p:nvCxnSpPr>
        <p:spPr>
          <a:xfrm>
            <a:off x="4610520" y="2887113"/>
            <a:ext cx="0" cy="317406"/>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A2F3D43-737C-A04A-BFA4-F4AF72523FAD}"/>
              </a:ext>
            </a:extLst>
          </p:cNvPr>
          <p:cNvCxnSpPr>
            <a:cxnSpLocks/>
          </p:cNvCxnSpPr>
          <p:nvPr/>
        </p:nvCxnSpPr>
        <p:spPr>
          <a:xfrm>
            <a:off x="4622877" y="3331962"/>
            <a:ext cx="0" cy="317406"/>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DE4F07F-699C-C146-84F0-C08DD1AC29DA}"/>
              </a:ext>
            </a:extLst>
          </p:cNvPr>
          <p:cNvSpPr txBox="1"/>
          <p:nvPr/>
        </p:nvSpPr>
        <p:spPr>
          <a:xfrm>
            <a:off x="4594047" y="2409452"/>
            <a:ext cx="584519" cy="338554"/>
          </a:xfrm>
          <a:prstGeom prst="rect">
            <a:avLst/>
          </a:prstGeom>
          <a:noFill/>
        </p:spPr>
        <p:txBody>
          <a:bodyPr wrap="none" rtlCol="0">
            <a:spAutoFit/>
          </a:bodyPr>
          <a:lstStyle/>
          <a:p>
            <a:r>
              <a:rPr lang="en-US" sz="1600" dirty="0">
                <a:solidFill>
                  <a:srgbClr val="FF0000"/>
                </a:solidFill>
              </a:rPr>
              <a:t>50px</a:t>
            </a:r>
          </a:p>
        </p:txBody>
      </p:sp>
      <p:sp>
        <p:nvSpPr>
          <p:cNvPr id="23" name="TextBox 22">
            <a:extLst>
              <a:ext uri="{FF2B5EF4-FFF2-40B4-BE49-F238E27FC236}">
                <a16:creationId xmlns:a16="http://schemas.microsoft.com/office/drawing/2014/main" id="{88122CB8-16CB-0B40-9A65-393206892141}"/>
              </a:ext>
            </a:extLst>
          </p:cNvPr>
          <p:cNvSpPr txBox="1"/>
          <p:nvPr/>
        </p:nvSpPr>
        <p:spPr>
          <a:xfrm>
            <a:off x="4633379" y="2887113"/>
            <a:ext cx="584519" cy="338554"/>
          </a:xfrm>
          <a:prstGeom prst="rect">
            <a:avLst/>
          </a:prstGeom>
          <a:noFill/>
        </p:spPr>
        <p:txBody>
          <a:bodyPr wrap="none" rtlCol="0">
            <a:spAutoFit/>
          </a:bodyPr>
          <a:lstStyle/>
          <a:p>
            <a:r>
              <a:rPr lang="en-US" sz="1600" dirty="0">
                <a:solidFill>
                  <a:srgbClr val="FF0000"/>
                </a:solidFill>
              </a:rPr>
              <a:t>50px</a:t>
            </a:r>
          </a:p>
        </p:txBody>
      </p:sp>
      <p:sp>
        <p:nvSpPr>
          <p:cNvPr id="24" name="TextBox 23">
            <a:extLst>
              <a:ext uri="{FF2B5EF4-FFF2-40B4-BE49-F238E27FC236}">
                <a16:creationId xmlns:a16="http://schemas.microsoft.com/office/drawing/2014/main" id="{6EEC4A3F-9141-1648-B83D-9469203F9B3F}"/>
              </a:ext>
            </a:extLst>
          </p:cNvPr>
          <p:cNvSpPr txBox="1"/>
          <p:nvPr/>
        </p:nvSpPr>
        <p:spPr>
          <a:xfrm>
            <a:off x="4628861" y="3334784"/>
            <a:ext cx="584519" cy="338554"/>
          </a:xfrm>
          <a:prstGeom prst="rect">
            <a:avLst/>
          </a:prstGeom>
          <a:noFill/>
        </p:spPr>
        <p:txBody>
          <a:bodyPr wrap="none" rtlCol="0">
            <a:spAutoFit/>
          </a:bodyPr>
          <a:lstStyle/>
          <a:p>
            <a:r>
              <a:rPr lang="en-US" sz="1600" dirty="0">
                <a:solidFill>
                  <a:srgbClr val="FF0000"/>
                </a:solidFill>
              </a:rPr>
              <a:t>50px</a:t>
            </a:r>
          </a:p>
        </p:txBody>
      </p:sp>
      <p:sp>
        <p:nvSpPr>
          <p:cNvPr id="25" name="TextBox 24">
            <a:extLst>
              <a:ext uri="{FF2B5EF4-FFF2-40B4-BE49-F238E27FC236}">
                <a16:creationId xmlns:a16="http://schemas.microsoft.com/office/drawing/2014/main" id="{ACF1E034-401C-664E-9316-41EE6F9DA1BE}"/>
              </a:ext>
            </a:extLst>
          </p:cNvPr>
          <p:cNvSpPr txBox="1"/>
          <p:nvPr/>
        </p:nvSpPr>
        <p:spPr>
          <a:xfrm>
            <a:off x="8958649" y="1597844"/>
            <a:ext cx="2906437" cy="1477328"/>
          </a:xfrm>
          <a:prstGeom prst="rect">
            <a:avLst/>
          </a:prstGeom>
          <a:noFill/>
        </p:spPr>
        <p:txBody>
          <a:bodyPr wrap="none" rtlCol="0">
            <a:spAutoFit/>
          </a:bodyPr>
          <a:lstStyle/>
          <a:p>
            <a:r>
              <a:rPr lang="en-US" dirty="0"/>
              <a:t>div   {</a:t>
            </a:r>
          </a:p>
          <a:p>
            <a:r>
              <a:rPr lang="en-US" dirty="0"/>
              <a:t>      border: dotted 1pt green;</a:t>
            </a:r>
          </a:p>
          <a:p>
            <a:r>
              <a:rPr lang="en-US" dirty="0"/>
              <a:t>      padding: 0;</a:t>
            </a:r>
          </a:p>
          <a:p>
            <a:r>
              <a:rPr lang="en-US" dirty="0"/>
              <a:t>      </a:t>
            </a:r>
            <a:r>
              <a:rPr lang="en-US" dirty="0">
                <a:solidFill>
                  <a:srgbClr val="4148C0"/>
                </a:solidFill>
              </a:rPr>
              <a:t>margin: 90px 20px;  </a:t>
            </a:r>
          </a:p>
          <a:p>
            <a:r>
              <a:rPr lang="en-US" dirty="0"/>
              <a:t>}</a:t>
            </a:r>
          </a:p>
        </p:txBody>
      </p:sp>
      <p:sp>
        <p:nvSpPr>
          <p:cNvPr id="26" name="TextBox 25">
            <a:extLst>
              <a:ext uri="{FF2B5EF4-FFF2-40B4-BE49-F238E27FC236}">
                <a16:creationId xmlns:a16="http://schemas.microsoft.com/office/drawing/2014/main" id="{F7419C35-54C9-FB43-A6A0-617FC657C802}"/>
              </a:ext>
            </a:extLst>
          </p:cNvPr>
          <p:cNvSpPr txBox="1"/>
          <p:nvPr/>
        </p:nvSpPr>
        <p:spPr>
          <a:xfrm>
            <a:off x="8958649" y="3331962"/>
            <a:ext cx="2492221" cy="1477328"/>
          </a:xfrm>
          <a:prstGeom prst="rect">
            <a:avLst/>
          </a:prstGeom>
          <a:noFill/>
        </p:spPr>
        <p:txBody>
          <a:bodyPr wrap="none" rtlCol="0">
            <a:spAutoFit/>
          </a:bodyPr>
          <a:lstStyle/>
          <a:p>
            <a:r>
              <a:rPr lang="en-US" dirty="0"/>
              <a:t>p   {</a:t>
            </a:r>
          </a:p>
          <a:p>
            <a:r>
              <a:rPr lang="en-US" dirty="0"/>
              <a:t>      border: solid 1pt red;</a:t>
            </a:r>
          </a:p>
          <a:p>
            <a:r>
              <a:rPr lang="en-US" dirty="0"/>
              <a:t>      padding: 0;</a:t>
            </a:r>
          </a:p>
          <a:p>
            <a:r>
              <a:rPr lang="en-US" dirty="0">
                <a:solidFill>
                  <a:srgbClr val="FF0000"/>
                </a:solidFill>
              </a:rPr>
              <a:t>      margin: 50px 20px;  </a:t>
            </a:r>
          </a:p>
          <a:p>
            <a:r>
              <a:rPr lang="en-US" dirty="0"/>
              <a:t>}</a:t>
            </a:r>
          </a:p>
        </p:txBody>
      </p:sp>
    </p:spTree>
    <p:extLst>
      <p:ext uri="{BB962C8B-B14F-4D97-AF65-F5344CB8AC3E}">
        <p14:creationId xmlns:p14="http://schemas.microsoft.com/office/powerpoint/2010/main" val="858661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C0F8-25FB-F046-84DD-3A53F12DFB88}"/>
              </a:ext>
            </a:extLst>
          </p:cNvPr>
          <p:cNvSpPr>
            <a:spLocks noGrp="1"/>
          </p:cNvSpPr>
          <p:nvPr>
            <p:ph type="title"/>
          </p:nvPr>
        </p:nvSpPr>
        <p:spPr>
          <a:xfrm>
            <a:off x="838200" y="365125"/>
            <a:ext cx="10515600" cy="1325563"/>
          </a:xfrm>
        </p:spPr>
        <p:txBody>
          <a:bodyPr/>
          <a:lstStyle/>
          <a:p>
            <a:r>
              <a:rPr lang="en-US" sz="4800" b="1" dirty="0">
                <a:solidFill>
                  <a:srgbClr val="007FA3"/>
                </a:solidFill>
                <a:latin typeface="Arial"/>
                <a:cs typeface="Arial"/>
              </a:rPr>
              <a:t>Negative</a:t>
            </a:r>
            <a:r>
              <a:rPr lang="en-US" dirty="0"/>
              <a:t> </a:t>
            </a:r>
            <a:r>
              <a:rPr lang="en-US" sz="4800" b="1" dirty="0">
                <a:solidFill>
                  <a:srgbClr val="007FA3"/>
                </a:solidFill>
                <a:latin typeface="Arial"/>
                <a:cs typeface="Arial"/>
              </a:rPr>
              <a:t>Margin</a:t>
            </a:r>
          </a:p>
        </p:txBody>
      </p:sp>
      <p:sp>
        <p:nvSpPr>
          <p:cNvPr id="3" name="Content Placeholder 2">
            <a:extLst>
              <a:ext uri="{FF2B5EF4-FFF2-40B4-BE49-F238E27FC236}">
                <a16:creationId xmlns:a16="http://schemas.microsoft.com/office/drawing/2014/main" id="{0A4D421C-D25C-EA48-9ABB-C2B3A24867D6}"/>
              </a:ext>
            </a:extLst>
          </p:cNvPr>
          <p:cNvSpPr>
            <a:spLocks noGrp="1"/>
          </p:cNvSpPr>
          <p:nvPr>
            <p:ph idx="1"/>
          </p:nvPr>
        </p:nvSpPr>
        <p:spPr>
          <a:xfrm>
            <a:off x="838200" y="1825625"/>
            <a:ext cx="10515600" cy="4351338"/>
          </a:xfrm>
        </p:spPr>
        <p:txBody>
          <a:bodyPr/>
          <a:lstStyle/>
          <a:p>
            <a:pPr>
              <a:lnSpc>
                <a:spcPct val="115000"/>
              </a:lnSpc>
            </a:pPr>
            <a:r>
              <a:rPr lang="en-CA" dirty="0">
                <a:solidFill>
                  <a:srgbClr val="434343"/>
                </a:solidFill>
                <a:ea typeface="Calibri"/>
                <a:cs typeface="Calibri"/>
                <a:sym typeface="Calibri"/>
              </a:rPr>
              <a:t>Margins can be negative.</a:t>
            </a:r>
          </a:p>
          <a:p>
            <a:pPr marL="0" indent="0">
              <a:buNone/>
            </a:pPr>
            <a:endParaRPr lang="en-US" dirty="0"/>
          </a:p>
        </p:txBody>
      </p:sp>
      <p:pic>
        <p:nvPicPr>
          <p:cNvPr id="4" name="Shape 145">
            <a:extLst>
              <a:ext uri="{FF2B5EF4-FFF2-40B4-BE49-F238E27FC236}">
                <a16:creationId xmlns:a16="http://schemas.microsoft.com/office/drawing/2014/main" id="{71EA0D51-0833-8544-9484-A71B13F6F2C9}"/>
              </a:ext>
            </a:extLst>
          </p:cNvPr>
          <p:cNvPicPr preferRelativeResize="0"/>
          <p:nvPr/>
        </p:nvPicPr>
        <p:blipFill>
          <a:blip r:embed="rId2">
            <a:alphaModFix/>
          </a:blip>
          <a:stretch>
            <a:fillRect/>
          </a:stretch>
        </p:blipFill>
        <p:spPr>
          <a:xfrm>
            <a:off x="1528708" y="2942460"/>
            <a:ext cx="5032730" cy="3234503"/>
          </a:xfrm>
          <a:prstGeom prst="rect">
            <a:avLst/>
          </a:prstGeom>
          <a:noFill/>
          <a:ln w="38100" cap="flat" cmpd="sng">
            <a:solidFill>
              <a:schemeClr val="dk2"/>
            </a:solidFill>
            <a:prstDash val="solid"/>
            <a:round/>
            <a:headEnd type="none" w="sm" len="sm"/>
            <a:tailEnd type="none" w="sm" len="sm"/>
          </a:ln>
        </p:spPr>
      </p:pic>
      <p:pic>
        <p:nvPicPr>
          <p:cNvPr id="8" name="Shape 150">
            <a:extLst>
              <a:ext uri="{FF2B5EF4-FFF2-40B4-BE49-F238E27FC236}">
                <a16:creationId xmlns:a16="http://schemas.microsoft.com/office/drawing/2014/main" id="{4F721D50-8416-B541-8FF0-D5AF40AF89A2}"/>
              </a:ext>
            </a:extLst>
          </p:cNvPr>
          <p:cNvPicPr preferRelativeResize="0"/>
          <p:nvPr/>
        </p:nvPicPr>
        <p:blipFill>
          <a:blip r:embed="rId3">
            <a:alphaModFix/>
          </a:blip>
          <a:stretch>
            <a:fillRect/>
          </a:stretch>
        </p:blipFill>
        <p:spPr>
          <a:xfrm>
            <a:off x="6870357" y="2942460"/>
            <a:ext cx="4982204" cy="3234503"/>
          </a:xfrm>
          <a:prstGeom prst="rect">
            <a:avLst/>
          </a:prstGeom>
          <a:noFill/>
          <a:ln w="38100" cap="flat" cmpd="sng">
            <a:solidFill>
              <a:schemeClr val="dk2"/>
            </a:solidFill>
            <a:prstDash val="solid"/>
            <a:round/>
            <a:headEnd type="none" w="sm" len="sm"/>
            <a:tailEnd type="none" w="sm" len="sm"/>
          </a:ln>
        </p:spPr>
      </p:pic>
      <p:sp>
        <p:nvSpPr>
          <p:cNvPr id="10" name="Shape 152">
            <a:extLst>
              <a:ext uri="{FF2B5EF4-FFF2-40B4-BE49-F238E27FC236}">
                <a16:creationId xmlns:a16="http://schemas.microsoft.com/office/drawing/2014/main" id="{C18AA412-4094-5843-871B-C3B487347B9A}"/>
              </a:ext>
            </a:extLst>
          </p:cNvPr>
          <p:cNvSpPr txBox="1"/>
          <p:nvPr/>
        </p:nvSpPr>
        <p:spPr>
          <a:xfrm>
            <a:off x="6689230" y="2255893"/>
            <a:ext cx="5502770" cy="686567"/>
          </a:xfrm>
          <a:prstGeom prst="rect">
            <a:avLst/>
          </a:prstGeom>
          <a:noFill/>
          <a:ln>
            <a:noFill/>
          </a:ln>
        </p:spPr>
        <p:txBody>
          <a:bodyPr spcFirstLastPara="1" wrap="square" lIns="91425" tIns="91425" rIns="91425" bIns="91425" anchor="t" anchorCtr="0">
            <a:noAutofit/>
          </a:bodyPr>
          <a:lstStyle/>
          <a:p>
            <a:pPr marL="457200" indent="-381000">
              <a:lnSpc>
                <a:spcPct val="115000"/>
              </a:lnSpc>
              <a:buClr>
                <a:srgbClr val="434343"/>
              </a:buClr>
              <a:buSzPts val="2400"/>
              <a:buFont typeface="Consolas"/>
              <a:buChar char="-"/>
            </a:pPr>
            <a:r>
              <a:rPr lang="en" sz="2400" b="1" dirty="0" err="1">
                <a:solidFill>
                  <a:srgbClr val="434343"/>
                </a:solidFill>
                <a:latin typeface="Consolas"/>
                <a:ea typeface="Consolas"/>
                <a:cs typeface="Consolas"/>
                <a:sym typeface="Consolas"/>
              </a:rPr>
              <a:t>img</a:t>
            </a:r>
            <a:r>
              <a:rPr lang="en" sz="2400" b="1" dirty="0">
                <a:solidFill>
                  <a:srgbClr val="434343"/>
                </a:solidFill>
                <a:latin typeface="Consolas"/>
                <a:ea typeface="Consolas"/>
                <a:cs typeface="Consolas"/>
                <a:sym typeface="Consolas"/>
              </a:rPr>
              <a:t> { margin-top: </a:t>
            </a:r>
            <a:r>
              <a:rPr lang="en" sz="2400" b="1" dirty="0">
                <a:solidFill>
                  <a:srgbClr val="9900FF"/>
                </a:solidFill>
                <a:latin typeface="Consolas"/>
                <a:ea typeface="Consolas"/>
                <a:cs typeface="Consolas"/>
                <a:sym typeface="Consolas"/>
              </a:rPr>
              <a:t>-50px</a:t>
            </a:r>
            <a:r>
              <a:rPr lang="en" sz="2400" b="1" dirty="0">
                <a:solidFill>
                  <a:srgbClr val="434343"/>
                </a:solidFill>
                <a:latin typeface="Consolas"/>
                <a:ea typeface="Consolas"/>
                <a:cs typeface="Consolas"/>
                <a:sym typeface="Consolas"/>
              </a:rPr>
              <a:t>; }</a:t>
            </a:r>
            <a:endParaRPr sz="2400" b="1" dirty="0">
              <a:solidFill>
                <a:srgbClr val="434343"/>
              </a:solidFill>
              <a:latin typeface="Consolas"/>
              <a:ea typeface="Consolas"/>
              <a:cs typeface="Consolas"/>
              <a:sym typeface="Consolas"/>
            </a:endParaRPr>
          </a:p>
        </p:txBody>
      </p:sp>
    </p:spTree>
    <p:extLst>
      <p:ext uri="{BB962C8B-B14F-4D97-AF65-F5344CB8AC3E}">
        <p14:creationId xmlns:p14="http://schemas.microsoft.com/office/powerpoint/2010/main" val="3144154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485EC-1D72-4608-8CEA-418984C28477}"/>
              </a:ext>
            </a:extLst>
          </p:cNvPr>
          <p:cNvSpPr>
            <a:spLocks noGrp="1"/>
          </p:cNvSpPr>
          <p:nvPr>
            <p:ph type="title"/>
          </p:nvPr>
        </p:nvSpPr>
        <p:spPr/>
        <p:txBody>
          <a:bodyPr/>
          <a:lstStyle/>
          <a:p>
            <a:r>
              <a:rPr lang="en-CA" dirty="0"/>
              <a:t>Box Dimensions</a:t>
            </a:r>
          </a:p>
        </p:txBody>
      </p:sp>
      <p:sp>
        <p:nvSpPr>
          <p:cNvPr id="3" name="Text Placeholder 2">
            <a:extLst>
              <a:ext uri="{FF2B5EF4-FFF2-40B4-BE49-F238E27FC236}">
                <a16:creationId xmlns:a16="http://schemas.microsoft.com/office/drawing/2014/main" id="{51F18547-E914-49C9-BE0C-3530825CBB4D}"/>
              </a:ext>
            </a:extLst>
          </p:cNvPr>
          <p:cNvSpPr>
            <a:spLocks noGrp="1"/>
          </p:cNvSpPr>
          <p:nvPr>
            <p:ph type="body" idx="1"/>
          </p:nvPr>
        </p:nvSpPr>
        <p:spPr>
          <a:xfrm>
            <a:off x="609601" y="1441451"/>
            <a:ext cx="5486400" cy="4709968"/>
          </a:xfrm>
        </p:spPr>
        <p:txBody>
          <a:bodyPr/>
          <a:lstStyle/>
          <a:p>
            <a:pPr algn="l"/>
            <a:r>
              <a:rPr lang="en-US" sz="1867" dirty="0">
                <a:latin typeface="+mj-lt"/>
              </a:rPr>
              <a:t>Block-level elements have </a:t>
            </a:r>
            <a:r>
              <a:rPr lang="en-US" sz="1867" b="1" dirty="0">
                <a:latin typeface="+mj-lt"/>
                <a:cs typeface="Calibri" panose="020F0502020204030204" pitchFamily="34" charset="0"/>
              </a:rPr>
              <a:t>width</a:t>
            </a:r>
            <a:r>
              <a:rPr lang="en-US" sz="1867" dirty="0">
                <a:latin typeface="+mj-lt"/>
              </a:rPr>
              <a:t> and </a:t>
            </a:r>
            <a:r>
              <a:rPr lang="en-US" sz="1867" b="1" dirty="0">
                <a:latin typeface="+mj-lt"/>
                <a:cs typeface="Calibri" panose="020F0502020204030204" pitchFamily="34" charset="0"/>
              </a:rPr>
              <a:t>height</a:t>
            </a:r>
            <a:r>
              <a:rPr lang="en-US" sz="1867" dirty="0">
                <a:latin typeface="+mj-lt"/>
              </a:rPr>
              <a:t> properties.</a:t>
            </a:r>
          </a:p>
          <a:p>
            <a:pPr algn="l"/>
            <a:r>
              <a:rPr lang="en-US" sz="1867" dirty="0">
                <a:latin typeface="+mj-lt"/>
              </a:rPr>
              <a:t>They also have a </a:t>
            </a:r>
            <a:r>
              <a:rPr lang="en-US" sz="1867" b="1" dirty="0">
                <a:latin typeface="+mj-lt"/>
                <a:cs typeface="Calibri" panose="020F0502020204030204" pitchFamily="34" charset="0"/>
              </a:rPr>
              <a:t>min-width, min-height, max-width</a:t>
            </a:r>
            <a:r>
              <a:rPr lang="en-US" sz="1867" dirty="0">
                <a:latin typeface="+mj-lt"/>
                <a:cs typeface="Calibri" panose="020F0502020204030204" pitchFamily="34" charset="0"/>
              </a:rPr>
              <a:t>,</a:t>
            </a:r>
            <a:r>
              <a:rPr lang="en-US" sz="1867" dirty="0">
                <a:latin typeface="+mj-lt"/>
              </a:rPr>
              <a:t> and </a:t>
            </a:r>
            <a:r>
              <a:rPr lang="en-US" sz="1867" b="1" dirty="0">
                <a:latin typeface="+mj-lt"/>
                <a:cs typeface="Calibri" panose="020F0502020204030204" pitchFamily="34" charset="0"/>
              </a:rPr>
              <a:t>max-height</a:t>
            </a:r>
            <a:r>
              <a:rPr lang="en-US" sz="1867" dirty="0">
                <a:latin typeface="+mj-lt"/>
                <a:cs typeface="Calibri" panose="020F0502020204030204" pitchFamily="34" charset="0"/>
              </a:rPr>
              <a:t> </a:t>
            </a:r>
            <a:r>
              <a:rPr lang="en-US" sz="1867" dirty="0">
                <a:latin typeface="+mj-lt"/>
              </a:rPr>
              <a:t>properties as </a:t>
            </a:r>
            <a:r>
              <a:rPr lang="en-CA" sz="1867" dirty="0">
                <a:latin typeface="+mj-lt"/>
              </a:rPr>
              <a:t>well to help when the </a:t>
            </a:r>
            <a:r>
              <a:rPr lang="en-US" sz="1867" dirty="0">
                <a:latin typeface="+mj-lt"/>
              </a:rPr>
              <a:t>width or a height might be specified as a % of its parent </a:t>
            </a:r>
            <a:r>
              <a:rPr lang="en-CA" sz="1867" dirty="0">
                <a:latin typeface="+mj-lt"/>
              </a:rPr>
              <a:t>container</a:t>
            </a:r>
          </a:p>
          <a:p>
            <a:pPr algn="l"/>
            <a:r>
              <a:rPr lang="en-US" sz="1867" dirty="0">
                <a:latin typeface="+mj-lt"/>
              </a:rPr>
              <a:t>Since the width and the height only refer to the size of the content area,</a:t>
            </a:r>
            <a:r>
              <a:rPr lang="en-US" sz="1867" b="1" dirty="0">
                <a:solidFill>
                  <a:schemeClr val="accent2"/>
                </a:solidFill>
                <a:latin typeface="+mj-lt"/>
              </a:rPr>
              <a:t> </a:t>
            </a:r>
            <a:br>
              <a:rPr lang="en-US" sz="1867" b="1" dirty="0">
                <a:solidFill>
                  <a:schemeClr val="accent2"/>
                </a:solidFill>
                <a:latin typeface="+mj-lt"/>
              </a:rPr>
            </a:br>
            <a:r>
              <a:rPr lang="en-US" sz="1867" b="1" dirty="0">
                <a:solidFill>
                  <a:schemeClr val="accent2"/>
                </a:solidFill>
                <a:latin typeface="+mj-lt"/>
              </a:rPr>
              <a:t>the total size of an element is equal to the size of its content area plus the sum of its padding, </a:t>
            </a:r>
            <a:r>
              <a:rPr lang="en-CA" sz="1867" b="1" dirty="0">
                <a:solidFill>
                  <a:schemeClr val="accent2"/>
                </a:solidFill>
                <a:latin typeface="+mj-lt"/>
              </a:rPr>
              <a:t>borders, and margins.</a:t>
            </a:r>
          </a:p>
        </p:txBody>
      </p:sp>
      <p:pic>
        <p:nvPicPr>
          <p:cNvPr id="5" name="Picture 4" descr="FIGURE 4.26a Calculating an element’s true size">
            <a:extLst>
              <a:ext uri="{FF2B5EF4-FFF2-40B4-BE49-F238E27FC236}">
                <a16:creationId xmlns:a16="http://schemas.microsoft.com/office/drawing/2014/main" id="{EF0053D3-CCFE-4F94-B1F7-E060DF68320A}"/>
              </a:ext>
            </a:extLst>
          </p:cNvPr>
          <p:cNvPicPr>
            <a:picLocks noChangeAspect="1"/>
          </p:cNvPicPr>
          <p:nvPr/>
        </p:nvPicPr>
        <p:blipFill rotWithShape="1">
          <a:blip r:embed="rId2"/>
          <a:srcRect r="-488" b="46248"/>
          <a:stretch/>
        </p:blipFill>
        <p:spPr>
          <a:xfrm>
            <a:off x="6220495" y="1953291"/>
            <a:ext cx="5486399" cy="3686287"/>
          </a:xfrm>
          <a:prstGeom prst="rect">
            <a:avLst/>
          </a:prstGeom>
        </p:spPr>
      </p:pic>
    </p:spTree>
    <p:extLst>
      <p:ext uri="{BB962C8B-B14F-4D97-AF65-F5344CB8AC3E}">
        <p14:creationId xmlns:p14="http://schemas.microsoft.com/office/powerpoint/2010/main" val="1329418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4A8C9-6487-884B-95B0-78FC575AC0C9}"/>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D36F96CB-F303-ED4F-AF9D-34D10A33A432}"/>
              </a:ext>
            </a:extLst>
          </p:cNvPr>
          <p:cNvSpPr>
            <a:spLocks noGrp="1"/>
          </p:cNvSpPr>
          <p:nvPr>
            <p:ph idx="1"/>
          </p:nvPr>
        </p:nvSpPr>
        <p:spPr/>
        <p:txBody>
          <a:bodyPr/>
          <a:lstStyle/>
          <a:p>
            <a:r>
              <a:rPr lang="en-US" dirty="0"/>
              <a:t>By the end of this part of the course, you will</a:t>
            </a:r>
          </a:p>
          <a:p>
            <a:pPr lvl="1"/>
            <a:r>
              <a:rPr lang="en-US" dirty="0"/>
              <a:t>Understand the box model in CSS</a:t>
            </a:r>
          </a:p>
          <a:p>
            <a:pPr lvl="1"/>
            <a:r>
              <a:rPr lang="en-US" dirty="0"/>
              <a:t>Learn how to set margins and paddings for your content</a:t>
            </a:r>
          </a:p>
          <a:p>
            <a:pPr lvl="1"/>
            <a:r>
              <a:rPr lang="en-US" dirty="0"/>
              <a:t>Learn how to use borders and backgrounds in your page</a:t>
            </a:r>
          </a:p>
          <a:p>
            <a:pPr lvl="1"/>
            <a:endParaRPr lang="en-US" dirty="0"/>
          </a:p>
          <a:p>
            <a:pPr lvl="1"/>
            <a:endParaRPr lang="en-US" dirty="0"/>
          </a:p>
          <a:p>
            <a:pPr lvl="1"/>
            <a:endParaRPr lang="en-US" dirty="0"/>
          </a:p>
          <a:p>
            <a:r>
              <a:rPr lang="en-US" dirty="0"/>
              <a:t>Resource</a:t>
            </a:r>
          </a:p>
          <a:p>
            <a:pPr lvl="1"/>
            <a:r>
              <a:rPr lang="en-US" dirty="0"/>
              <a:t>Chapter 4 – </a:t>
            </a:r>
            <a:r>
              <a:rPr lang="en-US" b="1" dirty="0">
                <a:solidFill>
                  <a:srgbClr val="FF0000"/>
                </a:solidFill>
              </a:rPr>
              <a:t>Fun</a:t>
            </a:r>
            <a:r>
              <a:rPr lang="en-US" dirty="0"/>
              <a:t>damentals of </a:t>
            </a:r>
            <a:r>
              <a:rPr lang="en-US" b="1" dirty="0">
                <a:solidFill>
                  <a:srgbClr val="FF0000"/>
                </a:solidFill>
              </a:rPr>
              <a:t>Web</a:t>
            </a:r>
            <a:r>
              <a:rPr lang="en-US" dirty="0"/>
              <a:t> </a:t>
            </a:r>
            <a:r>
              <a:rPr lang="en-US" b="1" dirty="0">
                <a:solidFill>
                  <a:srgbClr val="FF0000"/>
                </a:solidFill>
              </a:rPr>
              <a:t>Dev</a:t>
            </a:r>
            <a:r>
              <a:rPr lang="en-US" dirty="0"/>
              <a:t>elopment.</a:t>
            </a:r>
          </a:p>
          <a:p>
            <a:pPr lvl="1"/>
            <a:endParaRPr lang="en-US" dirty="0"/>
          </a:p>
        </p:txBody>
      </p:sp>
      <p:pic>
        <p:nvPicPr>
          <p:cNvPr id="4" name="Picture 3">
            <a:extLst>
              <a:ext uri="{FF2B5EF4-FFF2-40B4-BE49-F238E27FC236}">
                <a16:creationId xmlns:a16="http://schemas.microsoft.com/office/drawing/2014/main" id="{AA21CF82-59EF-4542-AB82-495D5CF11268}"/>
              </a:ext>
            </a:extLst>
          </p:cNvPr>
          <p:cNvPicPr>
            <a:picLocks noChangeAspect="1"/>
          </p:cNvPicPr>
          <p:nvPr/>
        </p:nvPicPr>
        <p:blipFill>
          <a:blip r:embed="rId2"/>
          <a:stretch>
            <a:fillRect/>
          </a:stretch>
        </p:blipFill>
        <p:spPr>
          <a:xfrm>
            <a:off x="10415494" y="4326768"/>
            <a:ext cx="1498600" cy="1850195"/>
          </a:xfrm>
          <a:prstGeom prst="rect">
            <a:avLst/>
          </a:prstGeom>
        </p:spPr>
      </p:pic>
    </p:spTree>
    <p:extLst>
      <p:ext uri="{BB962C8B-B14F-4D97-AF65-F5344CB8AC3E}">
        <p14:creationId xmlns:p14="http://schemas.microsoft.com/office/powerpoint/2010/main" val="2292290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485EC-1D72-4608-8CEA-418984C28477}"/>
              </a:ext>
            </a:extLst>
          </p:cNvPr>
          <p:cNvSpPr>
            <a:spLocks noGrp="1"/>
          </p:cNvSpPr>
          <p:nvPr>
            <p:ph type="title"/>
          </p:nvPr>
        </p:nvSpPr>
        <p:spPr/>
        <p:txBody>
          <a:bodyPr/>
          <a:lstStyle/>
          <a:p>
            <a:r>
              <a:rPr lang="en-US" dirty="0"/>
              <a:t>The border-box approach</a:t>
            </a:r>
            <a:endParaRPr lang="en-CA" dirty="0"/>
          </a:p>
        </p:txBody>
      </p:sp>
      <p:sp>
        <p:nvSpPr>
          <p:cNvPr id="3" name="Text Placeholder 2">
            <a:extLst>
              <a:ext uri="{FF2B5EF4-FFF2-40B4-BE49-F238E27FC236}">
                <a16:creationId xmlns:a16="http://schemas.microsoft.com/office/drawing/2014/main" id="{51F18547-E914-49C9-BE0C-3530825CBB4D}"/>
              </a:ext>
            </a:extLst>
          </p:cNvPr>
          <p:cNvSpPr>
            <a:spLocks noGrp="1"/>
          </p:cNvSpPr>
          <p:nvPr>
            <p:ph type="body" idx="1"/>
          </p:nvPr>
        </p:nvSpPr>
        <p:spPr>
          <a:xfrm>
            <a:off x="609601" y="1441451"/>
            <a:ext cx="5486400" cy="4709968"/>
          </a:xfrm>
        </p:spPr>
        <p:txBody>
          <a:bodyPr/>
          <a:lstStyle/>
          <a:p>
            <a:pPr marL="152396" indent="0">
              <a:buNone/>
            </a:pPr>
            <a:r>
              <a:rPr lang="en-US" sz="2400" dirty="0">
                <a:latin typeface="+mj-lt"/>
              </a:rPr>
              <a:t>To reduce complexity of adding margins, content and borders, you can use the newer border-box approach that is more intuitive.</a:t>
            </a:r>
          </a:p>
          <a:p>
            <a:pPr marL="152396" indent="0">
              <a:buNone/>
            </a:pPr>
            <a:r>
              <a:rPr lang="en-US" sz="1867" dirty="0">
                <a:latin typeface="+mj-lt"/>
              </a:rPr>
              <a:t>Setting the box-sizing as border-box tells the browser to account for any border and padding in the values you specify for an element's width and height.</a:t>
            </a:r>
          </a:p>
          <a:p>
            <a:pPr marL="761981" lvl="1" indent="0">
              <a:buNone/>
            </a:pPr>
            <a:r>
              <a:rPr lang="en-CA" sz="1467" dirty="0">
                <a:latin typeface="+mj-lt"/>
              </a:rPr>
              <a:t>Here, the div element’s width set to 200 px, which, using this approach, will shrink the ‘content box’ to absorb the 10 px margin (or padding) so that the entire element’s width ‘fits’ in the 200 px.</a:t>
            </a:r>
          </a:p>
          <a:p>
            <a:pPr marL="761981" lvl="1" indent="0">
              <a:buNone/>
            </a:pPr>
            <a:r>
              <a:rPr lang="en-CA" sz="1467" b="1" dirty="0">
                <a:latin typeface="+mj-lt"/>
              </a:rPr>
              <a:t>Note</a:t>
            </a:r>
            <a:r>
              <a:rPr lang="en-CA" sz="1467" dirty="0">
                <a:latin typeface="+mj-lt"/>
              </a:rPr>
              <a:t>: More useful for absolute positioning and less useful with ‘relative’ positioning and sizing. </a:t>
            </a:r>
          </a:p>
        </p:txBody>
      </p:sp>
      <p:pic>
        <p:nvPicPr>
          <p:cNvPr id="5" name="Picture 4" descr="FIGURE 4.26b Calculating an element’s true size">
            <a:extLst>
              <a:ext uri="{FF2B5EF4-FFF2-40B4-BE49-F238E27FC236}">
                <a16:creationId xmlns:a16="http://schemas.microsoft.com/office/drawing/2014/main" id="{EF0053D3-CCFE-4F94-B1F7-E060DF68320A}"/>
              </a:ext>
            </a:extLst>
          </p:cNvPr>
          <p:cNvPicPr>
            <a:picLocks noChangeAspect="1"/>
          </p:cNvPicPr>
          <p:nvPr/>
        </p:nvPicPr>
        <p:blipFill rotWithShape="1">
          <a:blip r:embed="rId2"/>
          <a:srcRect t="54134" r="-488" b="-2016"/>
          <a:stretch/>
        </p:blipFill>
        <p:spPr>
          <a:xfrm>
            <a:off x="6096001" y="2154549"/>
            <a:ext cx="5486399" cy="3283772"/>
          </a:xfrm>
          <a:prstGeom prst="rect">
            <a:avLst/>
          </a:prstGeom>
        </p:spPr>
      </p:pic>
    </p:spTree>
    <p:extLst>
      <p:ext uri="{BB962C8B-B14F-4D97-AF65-F5344CB8AC3E}">
        <p14:creationId xmlns:p14="http://schemas.microsoft.com/office/powerpoint/2010/main" val="673894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dirty="0">
                <a:solidFill>
                  <a:srgbClr val="007FA3"/>
                </a:solidFill>
                <a:latin typeface="Arial"/>
                <a:cs typeface="Arial"/>
                <a:sym typeface="Arial"/>
              </a:rPr>
              <a:t>Limitation</a:t>
            </a:r>
            <a:r>
              <a:rPr lang="en-US" sz="4800" b="1" dirty="0">
                <a:solidFill>
                  <a:srgbClr val="007FA3"/>
                </a:solidFill>
                <a:latin typeface="Arial"/>
                <a:cs typeface="Arial"/>
              </a:rPr>
              <a:t> of Height Property</a:t>
            </a:r>
          </a:p>
        </p:txBody>
      </p:sp>
      <p:graphicFrame>
        <p:nvGraphicFramePr>
          <p:cNvPr id="93186" name="Object 2"/>
          <p:cNvGraphicFramePr>
            <a:graphicFrameLocks noChangeAspect="1"/>
          </p:cNvGraphicFramePr>
          <p:nvPr>
            <p:extLst>
              <p:ext uri="{D42A27DB-BD31-4B8C-83A1-F6EECF244321}">
                <p14:modId xmlns:p14="http://schemas.microsoft.com/office/powerpoint/2010/main" val="2157242553"/>
              </p:ext>
            </p:extLst>
          </p:nvPr>
        </p:nvGraphicFramePr>
        <p:xfrm>
          <a:off x="1671415" y="1998337"/>
          <a:ext cx="7552410" cy="4038600"/>
        </p:xfrm>
        <a:graphic>
          <a:graphicData uri="http://schemas.openxmlformats.org/presentationml/2006/ole">
            <mc:AlternateContent xmlns:mc="http://schemas.openxmlformats.org/markup-compatibility/2006">
              <mc:Choice xmlns:v="urn:schemas-microsoft-com:vml" Requires="v">
                <p:oleObj spid="_x0000_s1042" name="Visio" r:id="rId3" imgW="4203539" imgH="2247630" progId="Visio.Drawing.11">
                  <p:embed/>
                </p:oleObj>
              </mc:Choice>
              <mc:Fallback>
                <p:oleObj name="Visio" r:id="rId3" imgW="4203539" imgH="2247630" progId="Visio.Drawing.11">
                  <p:embed/>
                  <p:pic>
                    <p:nvPicPr>
                      <p:cNvPr id="9318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1415" y="1998337"/>
                        <a:ext cx="7552410" cy="403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5631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0120D-3E41-4C6F-A71F-04933700CD77}"/>
              </a:ext>
            </a:extLst>
          </p:cNvPr>
          <p:cNvSpPr>
            <a:spLocks noGrp="1"/>
          </p:cNvSpPr>
          <p:nvPr>
            <p:ph type="title"/>
          </p:nvPr>
        </p:nvSpPr>
        <p:spPr/>
        <p:txBody>
          <a:bodyPr/>
          <a:lstStyle/>
          <a:p>
            <a:r>
              <a:rPr lang="en-CA" dirty="0"/>
              <a:t>Overflow Property</a:t>
            </a:r>
          </a:p>
        </p:txBody>
      </p:sp>
      <p:sp>
        <p:nvSpPr>
          <p:cNvPr id="3" name="Text Placeholder 2">
            <a:extLst>
              <a:ext uri="{FF2B5EF4-FFF2-40B4-BE49-F238E27FC236}">
                <a16:creationId xmlns:a16="http://schemas.microsoft.com/office/drawing/2014/main" id="{52FD0D6C-5074-49AF-99A7-97D9B96A80B3}"/>
              </a:ext>
            </a:extLst>
          </p:cNvPr>
          <p:cNvSpPr>
            <a:spLocks noGrp="1"/>
          </p:cNvSpPr>
          <p:nvPr>
            <p:ph type="body" idx="1"/>
          </p:nvPr>
        </p:nvSpPr>
        <p:spPr>
          <a:xfrm>
            <a:off x="609601" y="1441451"/>
            <a:ext cx="4057040" cy="4709968"/>
          </a:xfrm>
        </p:spPr>
        <p:txBody>
          <a:bodyPr/>
          <a:lstStyle/>
          <a:p>
            <a:pPr marL="152396" indent="0">
              <a:buNone/>
            </a:pPr>
            <a:r>
              <a:rPr lang="en-US" sz="2400" dirty="0">
                <a:latin typeface="+mj-lt"/>
              </a:rPr>
              <a:t>It is possible to control what happens with the content if the box’s width and height are not large enough to display the content using the </a:t>
            </a:r>
            <a:r>
              <a:rPr lang="en-US" sz="2400" b="1" dirty="0">
                <a:latin typeface="+mj-lt"/>
              </a:rPr>
              <a:t>overflow</a:t>
            </a:r>
            <a:r>
              <a:rPr lang="en-US" sz="2400" dirty="0">
                <a:latin typeface="+mj-lt"/>
              </a:rPr>
              <a:t> property</a:t>
            </a:r>
            <a:endParaRPr lang="en-CA" dirty="0">
              <a:latin typeface="+mj-lt"/>
            </a:endParaRPr>
          </a:p>
        </p:txBody>
      </p:sp>
      <p:pic>
        <p:nvPicPr>
          <p:cNvPr id="7" name="Picture 6" descr="FIGURE 4.28 Overflow property">
            <a:extLst>
              <a:ext uri="{FF2B5EF4-FFF2-40B4-BE49-F238E27FC236}">
                <a16:creationId xmlns:a16="http://schemas.microsoft.com/office/drawing/2014/main" id="{376FBA83-8136-4451-9CAC-A81DB5F04C1C}"/>
              </a:ext>
            </a:extLst>
          </p:cNvPr>
          <p:cNvPicPr>
            <a:picLocks noChangeAspect="1"/>
          </p:cNvPicPr>
          <p:nvPr/>
        </p:nvPicPr>
        <p:blipFill>
          <a:blip r:embed="rId2"/>
          <a:stretch>
            <a:fillRect/>
          </a:stretch>
        </p:blipFill>
        <p:spPr>
          <a:xfrm>
            <a:off x="4666640" y="1441451"/>
            <a:ext cx="6915760" cy="4515336"/>
          </a:xfrm>
          <a:prstGeom prst="rect">
            <a:avLst/>
          </a:prstGeom>
        </p:spPr>
      </p:pic>
    </p:spTree>
    <p:extLst>
      <p:ext uri="{BB962C8B-B14F-4D97-AF65-F5344CB8AC3E}">
        <p14:creationId xmlns:p14="http://schemas.microsoft.com/office/powerpoint/2010/main" val="1987394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539B6-05D3-4429-B103-AD2CB9E20665}"/>
              </a:ext>
            </a:extLst>
          </p:cNvPr>
          <p:cNvSpPr>
            <a:spLocks noGrp="1"/>
          </p:cNvSpPr>
          <p:nvPr>
            <p:ph type="title"/>
          </p:nvPr>
        </p:nvSpPr>
        <p:spPr>
          <a:xfrm>
            <a:off x="609601" y="215370"/>
            <a:ext cx="3142004" cy="3213629"/>
          </a:xfrm>
        </p:spPr>
        <p:txBody>
          <a:bodyPr/>
          <a:lstStyle/>
          <a:p>
            <a:r>
              <a:rPr lang="en-CA" dirty="0"/>
              <a:t>Box sizing via percent</a:t>
            </a:r>
          </a:p>
        </p:txBody>
      </p:sp>
      <p:pic>
        <p:nvPicPr>
          <p:cNvPr id="5" name="Picture 4" descr="FIGURE 4.29 Box sizing via percents">
            <a:extLst>
              <a:ext uri="{FF2B5EF4-FFF2-40B4-BE49-F238E27FC236}">
                <a16:creationId xmlns:a16="http://schemas.microsoft.com/office/drawing/2014/main" id="{EEB899B1-E87C-4374-A976-CD3702FF3286}"/>
              </a:ext>
            </a:extLst>
          </p:cNvPr>
          <p:cNvPicPr>
            <a:picLocks noChangeAspect="1"/>
          </p:cNvPicPr>
          <p:nvPr/>
        </p:nvPicPr>
        <p:blipFill rotWithShape="1">
          <a:blip r:embed="rId2"/>
          <a:srcRect r="9969" b="58170"/>
          <a:stretch/>
        </p:blipFill>
        <p:spPr>
          <a:xfrm>
            <a:off x="3871245" y="1022417"/>
            <a:ext cx="8087219" cy="4471335"/>
          </a:xfrm>
          <a:prstGeom prst="rect">
            <a:avLst/>
          </a:prstGeom>
        </p:spPr>
      </p:pic>
    </p:spTree>
    <p:extLst>
      <p:ext uri="{BB962C8B-B14F-4D97-AF65-F5344CB8AC3E}">
        <p14:creationId xmlns:p14="http://schemas.microsoft.com/office/powerpoint/2010/main" val="1739821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C640F1-8E22-4A47-BA23-21253AA8949A}"/>
              </a:ext>
            </a:extLst>
          </p:cNvPr>
          <p:cNvPicPr>
            <a:picLocks noChangeAspect="1"/>
          </p:cNvPicPr>
          <p:nvPr/>
        </p:nvPicPr>
        <p:blipFill>
          <a:blip r:embed="rId2"/>
          <a:stretch>
            <a:fillRect/>
          </a:stretch>
        </p:blipFill>
        <p:spPr>
          <a:xfrm>
            <a:off x="2769363" y="309006"/>
            <a:ext cx="6548437" cy="3274219"/>
          </a:xfrm>
          <a:prstGeom prst="rect">
            <a:avLst/>
          </a:prstGeom>
        </p:spPr>
      </p:pic>
      <p:sp>
        <p:nvSpPr>
          <p:cNvPr id="8" name="Title 1">
            <a:extLst>
              <a:ext uri="{FF2B5EF4-FFF2-40B4-BE49-F238E27FC236}">
                <a16:creationId xmlns:a16="http://schemas.microsoft.com/office/drawing/2014/main" id="{69D4D011-EA26-3F41-B93D-63422CD0516C}"/>
              </a:ext>
            </a:extLst>
          </p:cNvPr>
          <p:cNvSpPr txBox="1">
            <a:spLocks/>
          </p:cNvSpPr>
          <p:nvPr/>
        </p:nvSpPr>
        <p:spPr>
          <a:xfrm>
            <a:off x="3464656" y="3583225"/>
            <a:ext cx="4967844" cy="19526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C00000"/>
                </a:solidFill>
              </a:rPr>
              <a:t>Any Question?</a:t>
            </a:r>
          </a:p>
        </p:txBody>
      </p:sp>
      <p:sp>
        <p:nvSpPr>
          <p:cNvPr id="4" name="Slide Number Placeholder 3">
            <a:extLst>
              <a:ext uri="{FF2B5EF4-FFF2-40B4-BE49-F238E27FC236}">
                <a16:creationId xmlns:a16="http://schemas.microsoft.com/office/drawing/2014/main" id="{43104D0F-C849-BA45-AC7C-713B118DB84A}"/>
              </a:ext>
            </a:extLst>
          </p:cNvPr>
          <p:cNvSpPr>
            <a:spLocks noGrp="1"/>
          </p:cNvSpPr>
          <p:nvPr>
            <p:ph type="sldNum" sz="quarter" idx="12"/>
          </p:nvPr>
        </p:nvSpPr>
        <p:spPr/>
        <p:txBody>
          <a:bodyPr/>
          <a:lstStyle/>
          <a:p>
            <a:fld id="{4EF9C409-AEBC-AC4B-B24C-458B6F1C7CF1}" type="slidenum">
              <a:rPr lang="en-US" smtClean="0"/>
              <a:t>24</a:t>
            </a:fld>
            <a:endParaRPr lang="en-US"/>
          </a:p>
        </p:txBody>
      </p:sp>
    </p:spTree>
    <p:extLst>
      <p:ext uri="{BB962C8B-B14F-4D97-AF65-F5344CB8AC3E}">
        <p14:creationId xmlns:p14="http://schemas.microsoft.com/office/powerpoint/2010/main" val="796589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DA520-7A33-44EE-8658-B13E6BF5F55B}"/>
              </a:ext>
            </a:extLst>
          </p:cNvPr>
          <p:cNvSpPr>
            <a:spLocks noGrp="1"/>
          </p:cNvSpPr>
          <p:nvPr>
            <p:ph type="title"/>
          </p:nvPr>
        </p:nvSpPr>
        <p:spPr/>
        <p:txBody>
          <a:bodyPr/>
          <a:lstStyle/>
          <a:p>
            <a:r>
              <a:rPr lang="en-CA" dirty="0"/>
              <a:t>The Box Model</a:t>
            </a:r>
          </a:p>
        </p:txBody>
      </p:sp>
      <p:sp>
        <p:nvSpPr>
          <p:cNvPr id="3" name="Text Placeholder 2">
            <a:extLst>
              <a:ext uri="{FF2B5EF4-FFF2-40B4-BE49-F238E27FC236}">
                <a16:creationId xmlns:a16="http://schemas.microsoft.com/office/drawing/2014/main" id="{57A1339E-7233-495E-97F8-736BC7BC7A84}"/>
              </a:ext>
            </a:extLst>
          </p:cNvPr>
          <p:cNvSpPr>
            <a:spLocks noGrp="1"/>
          </p:cNvSpPr>
          <p:nvPr>
            <p:ph type="body" idx="1"/>
          </p:nvPr>
        </p:nvSpPr>
        <p:spPr/>
        <p:txBody>
          <a:bodyPr/>
          <a:lstStyle/>
          <a:p>
            <a:pPr marL="152396" indent="0">
              <a:buNone/>
            </a:pPr>
            <a:r>
              <a:rPr lang="en-US" sz="2400" dirty="0">
                <a:solidFill>
                  <a:srgbClr val="000000"/>
                </a:solidFill>
                <a:latin typeface="+mj-lt"/>
              </a:rPr>
              <a:t>In CSS, all HTML elements exist within an </a:t>
            </a:r>
            <a:r>
              <a:rPr lang="en-US" sz="2400" b="1" dirty="0">
                <a:solidFill>
                  <a:srgbClr val="009A9A"/>
                </a:solidFill>
                <a:latin typeface="+mj-lt"/>
              </a:rPr>
              <a:t>element box. </a:t>
            </a:r>
            <a:r>
              <a:rPr lang="en-US" sz="2400" dirty="0">
                <a:latin typeface="+mj-lt"/>
              </a:rPr>
              <a:t>In order to become proficient with CSS, you must become familiar with the box model.</a:t>
            </a:r>
            <a:endParaRPr lang="en-CA" dirty="0">
              <a:latin typeface="+mj-lt"/>
            </a:endParaRPr>
          </a:p>
        </p:txBody>
      </p:sp>
      <p:pic>
        <p:nvPicPr>
          <p:cNvPr id="7" name="Picture 6" descr="FIGURE 4.17 CSS box model">
            <a:extLst>
              <a:ext uri="{FF2B5EF4-FFF2-40B4-BE49-F238E27FC236}">
                <a16:creationId xmlns:a16="http://schemas.microsoft.com/office/drawing/2014/main" id="{47749168-7EDB-4CA3-B642-054860F4D7EE}"/>
              </a:ext>
            </a:extLst>
          </p:cNvPr>
          <p:cNvPicPr>
            <a:picLocks noChangeAspect="1"/>
          </p:cNvPicPr>
          <p:nvPr/>
        </p:nvPicPr>
        <p:blipFill rotWithShape="1">
          <a:blip r:embed="rId2"/>
          <a:srcRect b="50672"/>
          <a:stretch/>
        </p:blipFill>
        <p:spPr>
          <a:xfrm>
            <a:off x="3212949" y="3019238"/>
            <a:ext cx="5982953" cy="3132181"/>
          </a:xfrm>
          <a:prstGeom prst="rect">
            <a:avLst/>
          </a:prstGeom>
        </p:spPr>
      </p:pic>
    </p:spTree>
    <p:extLst>
      <p:ext uri="{BB962C8B-B14F-4D97-AF65-F5344CB8AC3E}">
        <p14:creationId xmlns:p14="http://schemas.microsoft.com/office/powerpoint/2010/main" val="2417968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BF93-D8D8-4FFB-87E2-105AE7C8AA4A}"/>
              </a:ext>
            </a:extLst>
          </p:cNvPr>
          <p:cNvSpPr>
            <a:spLocks noGrp="1"/>
          </p:cNvSpPr>
          <p:nvPr>
            <p:ph type="title"/>
          </p:nvPr>
        </p:nvSpPr>
        <p:spPr/>
        <p:txBody>
          <a:bodyPr/>
          <a:lstStyle/>
          <a:p>
            <a:r>
              <a:rPr lang="en-CA" dirty="0"/>
              <a:t>Block Elements</a:t>
            </a:r>
          </a:p>
        </p:txBody>
      </p:sp>
      <p:sp>
        <p:nvSpPr>
          <p:cNvPr id="3" name="Text Placeholder 2">
            <a:extLst>
              <a:ext uri="{FF2B5EF4-FFF2-40B4-BE49-F238E27FC236}">
                <a16:creationId xmlns:a16="http://schemas.microsoft.com/office/drawing/2014/main" id="{D5C06B3D-6B7E-4B81-A048-8D9F28F36FE6}"/>
              </a:ext>
            </a:extLst>
          </p:cNvPr>
          <p:cNvSpPr>
            <a:spLocks noGrp="1"/>
          </p:cNvSpPr>
          <p:nvPr>
            <p:ph type="body" idx="1"/>
          </p:nvPr>
        </p:nvSpPr>
        <p:spPr>
          <a:xfrm>
            <a:off x="609601" y="1441451"/>
            <a:ext cx="5486400" cy="4709968"/>
          </a:xfrm>
        </p:spPr>
        <p:txBody>
          <a:bodyPr/>
          <a:lstStyle/>
          <a:p>
            <a:pPr marL="152396" indent="0">
              <a:buNone/>
            </a:pPr>
            <a:r>
              <a:rPr lang="en-US" sz="2400" b="1" dirty="0">
                <a:solidFill>
                  <a:srgbClr val="009A9A"/>
                </a:solidFill>
                <a:latin typeface="+mj-lt"/>
              </a:rPr>
              <a:t>Block-level elements </a:t>
            </a:r>
            <a:r>
              <a:rPr lang="en-US" sz="2400" dirty="0">
                <a:solidFill>
                  <a:srgbClr val="000000"/>
                </a:solidFill>
                <a:latin typeface="+mj-lt"/>
              </a:rPr>
              <a:t>such as &lt;p&gt;, &lt;div&gt;, &lt;h2&gt;, &lt;ul&gt;, and &lt;table&gt; each </a:t>
            </a:r>
            <a:br>
              <a:rPr lang="en-US" sz="2400" dirty="0">
                <a:solidFill>
                  <a:srgbClr val="000000"/>
                </a:solidFill>
                <a:latin typeface="+mj-lt"/>
              </a:rPr>
            </a:br>
            <a:r>
              <a:rPr lang="en-US" sz="2400" b="1" dirty="0">
                <a:solidFill>
                  <a:schemeClr val="accent2"/>
                </a:solidFill>
                <a:latin typeface="+mj-lt"/>
              </a:rPr>
              <a:t>occupy</a:t>
            </a:r>
            <a:r>
              <a:rPr lang="en-CA" sz="2400" b="1" dirty="0">
                <a:solidFill>
                  <a:schemeClr val="accent2"/>
                </a:solidFill>
                <a:latin typeface="+mj-lt"/>
              </a:rPr>
              <a:t> their own line.</a:t>
            </a:r>
          </a:p>
          <a:p>
            <a:r>
              <a:rPr lang="en-US" sz="2400" dirty="0">
                <a:latin typeface="+mj-lt"/>
              </a:rPr>
              <a:t>without styling, two block-level elements can’t exist on the </a:t>
            </a:r>
            <a:r>
              <a:rPr lang="en-CA" sz="2400" dirty="0">
                <a:latin typeface="+mj-lt"/>
              </a:rPr>
              <a:t>same line!</a:t>
            </a:r>
          </a:p>
          <a:p>
            <a:r>
              <a:rPr lang="en-US" sz="2400" dirty="0">
                <a:latin typeface="+mj-lt"/>
              </a:rPr>
              <a:t>Block-level elements use the normal CSS box </a:t>
            </a:r>
            <a:r>
              <a:rPr lang="en-CA" sz="2400" dirty="0">
                <a:latin typeface="+mj-lt"/>
              </a:rPr>
              <a:t>model</a:t>
            </a:r>
          </a:p>
          <a:p>
            <a:pPr algn="l"/>
            <a:endParaRPr lang="en-CA" dirty="0">
              <a:latin typeface="+mj-lt"/>
            </a:endParaRPr>
          </a:p>
        </p:txBody>
      </p:sp>
      <p:pic>
        <p:nvPicPr>
          <p:cNvPr id="5" name="Picture 4" descr="FIGURE 4.18 Block-level elements">
            <a:extLst>
              <a:ext uri="{FF2B5EF4-FFF2-40B4-BE49-F238E27FC236}">
                <a16:creationId xmlns:a16="http://schemas.microsoft.com/office/drawing/2014/main" id="{CE30D9DE-3A5B-45C3-939C-38D74D2080A1}"/>
              </a:ext>
            </a:extLst>
          </p:cNvPr>
          <p:cNvPicPr>
            <a:picLocks noChangeAspect="1"/>
          </p:cNvPicPr>
          <p:nvPr/>
        </p:nvPicPr>
        <p:blipFill rotWithShape="1">
          <a:blip r:embed="rId2"/>
          <a:srcRect r="56395"/>
          <a:stretch/>
        </p:blipFill>
        <p:spPr>
          <a:xfrm>
            <a:off x="7315199" y="1876213"/>
            <a:ext cx="3155576" cy="3105575"/>
          </a:xfrm>
          <a:prstGeom prst="rect">
            <a:avLst/>
          </a:prstGeom>
        </p:spPr>
      </p:pic>
    </p:spTree>
    <p:extLst>
      <p:ext uri="{BB962C8B-B14F-4D97-AF65-F5344CB8AC3E}">
        <p14:creationId xmlns:p14="http://schemas.microsoft.com/office/powerpoint/2010/main" val="2844461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BF93-D8D8-4FFB-87E2-105AE7C8AA4A}"/>
              </a:ext>
            </a:extLst>
          </p:cNvPr>
          <p:cNvSpPr>
            <a:spLocks noGrp="1"/>
          </p:cNvSpPr>
          <p:nvPr>
            <p:ph type="title"/>
          </p:nvPr>
        </p:nvSpPr>
        <p:spPr/>
        <p:txBody>
          <a:bodyPr/>
          <a:lstStyle/>
          <a:p>
            <a:r>
              <a:rPr lang="en-CA" dirty="0"/>
              <a:t>Inline Elements</a:t>
            </a:r>
          </a:p>
        </p:txBody>
      </p:sp>
      <p:sp>
        <p:nvSpPr>
          <p:cNvPr id="3" name="Text Placeholder 2">
            <a:extLst>
              <a:ext uri="{FF2B5EF4-FFF2-40B4-BE49-F238E27FC236}">
                <a16:creationId xmlns:a16="http://schemas.microsoft.com/office/drawing/2014/main" id="{D5C06B3D-6B7E-4B81-A048-8D9F28F36FE6}"/>
              </a:ext>
            </a:extLst>
          </p:cNvPr>
          <p:cNvSpPr>
            <a:spLocks noGrp="1"/>
          </p:cNvSpPr>
          <p:nvPr>
            <p:ph type="body" idx="1"/>
          </p:nvPr>
        </p:nvSpPr>
        <p:spPr>
          <a:xfrm>
            <a:off x="609601" y="1441451"/>
            <a:ext cx="11123407" cy="4709968"/>
          </a:xfrm>
        </p:spPr>
        <p:txBody>
          <a:bodyPr/>
          <a:lstStyle/>
          <a:p>
            <a:pPr marL="152396" indent="0">
              <a:buNone/>
            </a:pPr>
            <a:r>
              <a:rPr lang="en-US" sz="2400" b="1" dirty="0">
                <a:solidFill>
                  <a:srgbClr val="009A9A"/>
                </a:solidFill>
                <a:latin typeface="+mj-lt"/>
              </a:rPr>
              <a:t>Inline elements </a:t>
            </a:r>
            <a:r>
              <a:rPr lang="en-US" sz="2400" dirty="0">
                <a:latin typeface="+mj-lt"/>
              </a:rPr>
              <a:t>do not form their own blocks but instead are displayed </a:t>
            </a:r>
            <a:r>
              <a:rPr lang="en-US" sz="2400" b="1" dirty="0">
                <a:solidFill>
                  <a:schemeClr val="accent2"/>
                </a:solidFill>
                <a:latin typeface="+mj-lt"/>
              </a:rPr>
              <a:t>within</a:t>
            </a:r>
            <a:r>
              <a:rPr lang="en-US" sz="2400" dirty="0">
                <a:latin typeface="+mj-lt"/>
              </a:rPr>
              <a:t> </a:t>
            </a:r>
            <a:r>
              <a:rPr lang="en-CA" sz="2400" dirty="0">
                <a:latin typeface="+mj-lt"/>
              </a:rPr>
              <a:t>lines.</a:t>
            </a:r>
          </a:p>
          <a:p>
            <a:r>
              <a:rPr lang="en-US" sz="2400" b="1" dirty="0">
                <a:latin typeface="+mj-lt"/>
              </a:rPr>
              <a:t>Normal text in an HTML document is inline</a:t>
            </a:r>
            <a:r>
              <a:rPr lang="en-US" sz="2400" dirty="0">
                <a:latin typeface="+mj-lt"/>
              </a:rPr>
              <a:t>, as are elements such as &lt;</a:t>
            </a:r>
            <a:r>
              <a:rPr lang="en-US" sz="2400" dirty="0" err="1">
                <a:latin typeface="+mj-lt"/>
              </a:rPr>
              <a:t>em</a:t>
            </a:r>
            <a:r>
              <a:rPr lang="en-US" sz="2400" dirty="0">
                <a:latin typeface="+mj-lt"/>
              </a:rPr>
              <a:t>&gt;, </a:t>
            </a:r>
            <a:r>
              <a:rPr lang="en-CA" sz="2400" dirty="0">
                <a:latin typeface="+mj-lt"/>
              </a:rPr>
              <a:t>&lt;a&gt;, &lt;</a:t>
            </a:r>
            <a:r>
              <a:rPr lang="en-CA" sz="2400" dirty="0" err="1">
                <a:latin typeface="+mj-lt"/>
              </a:rPr>
              <a:t>img</a:t>
            </a:r>
            <a:r>
              <a:rPr lang="en-CA" sz="2400" dirty="0">
                <a:latin typeface="+mj-lt"/>
              </a:rPr>
              <a:t>&gt;, and &lt;span&gt;.</a:t>
            </a:r>
          </a:p>
          <a:p>
            <a:r>
              <a:rPr lang="en-US" sz="2400" dirty="0">
                <a:latin typeface="+mj-lt"/>
              </a:rPr>
              <a:t>When there isn’t enough space left on the line, the content moves to a new line</a:t>
            </a:r>
            <a:endParaRPr lang="en-CA" sz="2400" dirty="0">
              <a:latin typeface="+mj-lt"/>
            </a:endParaRPr>
          </a:p>
          <a:p>
            <a:pPr algn="l"/>
            <a:endParaRPr lang="en-CA" dirty="0">
              <a:latin typeface="+mj-lt"/>
            </a:endParaRPr>
          </a:p>
        </p:txBody>
      </p:sp>
    </p:spTree>
    <p:extLst>
      <p:ext uri="{BB962C8B-B14F-4D97-AF65-F5344CB8AC3E}">
        <p14:creationId xmlns:p14="http://schemas.microsoft.com/office/powerpoint/2010/main" val="2574325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1FFC89-D718-4531-AD73-F122CEEFB337}"/>
              </a:ext>
            </a:extLst>
          </p:cNvPr>
          <p:cNvSpPr>
            <a:spLocks noGrp="1"/>
          </p:cNvSpPr>
          <p:nvPr>
            <p:ph type="title"/>
          </p:nvPr>
        </p:nvSpPr>
        <p:spPr/>
        <p:txBody>
          <a:bodyPr/>
          <a:lstStyle/>
          <a:p>
            <a:r>
              <a:rPr lang="en-CA" sz="4800" b="1" dirty="0">
                <a:solidFill>
                  <a:srgbClr val="007FA3"/>
                </a:solidFill>
                <a:latin typeface="Arial"/>
                <a:cs typeface="Arial"/>
                <a:sym typeface="Arial"/>
              </a:rPr>
              <a:t>Which</a:t>
            </a:r>
            <a:r>
              <a:rPr lang="en-CA" sz="4800" b="1" dirty="0">
                <a:solidFill>
                  <a:srgbClr val="007FA3"/>
                </a:solidFill>
                <a:latin typeface="Arial"/>
                <a:cs typeface="Arial"/>
              </a:rPr>
              <a:t> are which?</a:t>
            </a:r>
            <a:endParaRPr lang="en-US" sz="4800" b="1" dirty="0">
              <a:solidFill>
                <a:srgbClr val="007FA3"/>
              </a:solidFill>
              <a:latin typeface="Arial"/>
              <a:cs typeface="Arial"/>
            </a:endParaRPr>
          </a:p>
        </p:txBody>
      </p:sp>
      <p:sp>
        <p:nvSpPr>
          <p:cNvPr id="8" name="Text Placeholder 7">
            <a:extLst>
              <a:ext uri="{FF2B5EF4-FFF2-40B4-BE49-F238E27FC236}">
                <a16:creationId xmlns:a16="http://schemas.microsoft.com/office/drawing/2014/main" id="{7935F120-7DB5-47B5-AB70-BE694841B867}"/>
              </a:ext>
            </a:extLst>
          </p:cNvPr>
          <p:cNvSpPr>
            <a:spLocks noGrp="1"/>
          </p:cNvSpPr>
          <p:nvPr>
            <p:ph type="body" idx="1"/>
          </p:nvPr>
        </p:nvSpPr>
        <p:spPr>
          <a:xfrm>
            <a:off x="839788" y="1681163"/>
            <a:ext cx="4691769" cy="823912"/>
          </a:xfrm>
        </p:spPr>
        <p:style>
          <a:lnRef idx="1">
            <a:schemeClr val="accent6"/>
          </a:lnRef>
          <a:fillRef idx="3">
            <a:schemeClr val="accent6"/>
          </a:fillRef>
          <a:effectRef idx="2">
            <a:schemeClr val="accent6"/>
          </a:effectRef>
          <a:fontRef idx="minor">
            <a:schemeClr val="lt1"/>
          </a:fontRef>
        </p:style>
        <p:txBody>
          <a:bodyPr/>
          <a:lstStyle/>
          <a:p>
            <a:r>
              <a:rPr lang="en-CA" dirty="0"/>
              <a:t>Block elements</a:t>
            </a:r>
            <a:endParaRPr lang="en-US" dirty="0"/>
          </a:p>
        </p:txBody>
      </p:sp>
      <p:sp>
        <p:nvSpPr>
          <p:cNvPr id="9" name="Content Placeholder 8">
            <a:extLst>
              <a:ext uri="{FF2B5EF4-FFF2-40B4-BE49-F238E27FC236}">
                <a16:creationId xmlns:a16="http://schemas.microsoft.com/office/drawing/2014/main" id="{11004EED-314B-4014-8CE4-1B54FEB08117}"/>
              </a:ext>
            </a:extLst>
          </p:cNvPr>
          <p:cNvSpPr>
            <a:spLocks noGrp="1"/>
          </p:cNvSpPr>
          <p:nvPr>
            <p:ph sz="half" idx="2"/>
          </p:nvPr>
        </p:nvSpPr>
        <p:spPr>
          <a:xfrm>
            <a:off x="839788" y="2505075"/>
            <a:ext cx="4691769" cy="3684588"/>
          </a:xfrm>
        </p:spPr>
        <p:style>
          <a:lnRef idx="1">
            <a:schemeClr val="accent6"/>
          </a:lnRef>
          <a:fillRef idx="2">
            <a:schemeClr val="accent6"/>
          </a:fillRef>
          <a:effectRef idx="1">
            <a:schemeClr val="accent6"/>
          </a:effectRef>
          <a:fontRef idx="minor">
            <a:schemeClr val="dk1"/>
          </a:fontRef>
        </p:style>
        <p:txBody>
          <a:bodyPr lIns="182880" tIns="91440" rIns="182880" bIns="91440" numCol="3" spcCol="274320">
            <a:normAutofit/>
          </a:bodyPr>
          <a:lstStyle/>
          <a:p>
            <a:pPr marL="0" indent="0">
              <a:buNone/>
            </a:pPr>
            <a:r>
              <a:rPr lang="en-CA" sz="1600" dirty="0">
                <a:latin typeface="Courier New" panose="02070309020205020404" pitchFamily="49" charset="0"/>
                <a:cs typeface="Courier New" panose="02070309020205020404" pitchFamily="49" charset="0"/>
              </a:rPr>
              <a:t>article</a:t>
            </a:r>
          </a:p>
          <a:p>
            <a:pPr marL="0" indent="0">
              <a:buNone/>
            </a:pPr>
            <a:r>
              <a:rPr lang="en-CA" sz="1600" dirty="0">
                <a:latin typeface="Courier New" panose="02070309020205020404" pitchFamily="49" charset="0"/>
                <a:cs typeface="Courier New" panose="02070309020205020404" pitchFamily="49" charset="0"/>
              </a:rPr>
              <a:t>aside</a:t>
            </a:r>
          </a:p>
          <a:p>
            <a:pPr marL="0" indent="0">
              <a:buNone/>
            </a:pPr>
            <a:r>
              <a:rPr lang="en-CA" sz="1600" dirty="0">
                <a:latin typeface="Courier New" panose="02070309020205020404" pitchFamily="49" charset="0"/>
                <a:cs typeface="Courier New" panose="02070309020205020404" pitchFamily="49" charset="0"/>
              </a:rPr>
              <a:t>blockquote</a:t>
            </a:r>
          </a:p>
          <a:p>
            <a:pPr marL="0" indent="0">
              <a:buNone/>
            </a:pPr>
            <a:r>
              <a:rPr lang="en-CA" sz="1600" dirty="0">
                <a:latin typeface="Courier New" panose="02070309020205020404" pitchFamily="49" charset="0"/>
                <a:cs typeface="Courier New" panose="02070309020205020404" pitchFamily="49" charset="0"/>
              </a:rPr>
              <a:t>details</a:t>
            </a:r>
          </a:p>
          <a:p>
            <a:pPr marL="0" indent="0">
              <a:buNone/>
            </a:pPr>
            <a:r>
              <a:rPr lang="en-CA" sz="1600" dirty="0">
                <a:latin typeface="Courier New" panose="02070309020205020404" pitchFamily="49" charset="0"/>
                <a:cs typeface="Courier New" panose="02070309020205020404" pitchFamily="49" charset="0"/>
              </a:rPr>
              <a:t>dd, dt, dl</a:t>
            </a:r>
          </a:p>
          <a:p>
            <a:pPr marL="0" indent="0">
              <a:buNone/>
            </a:pPr>
            <a:r>
              <a:rPr lang="en-CA" sz="1600" dirty="0">
                <a:latin typeface="Courier New" panose="02070309020205020404" pitchFamily="49" charset="0"/>
                <a:cs typeface="Courier New" panose="02070309020205020404" pitchFamily="49" charset="0"/>
              </a:rPr>
              <a:t>div</a:t>
            </a:r>
          </a:p>
          <a:p>
            <a:pPr marL="0" indent="0">
              <a:buNone/>
            </a:pPr>
            <a:r>
              <a:rPr lang="en-CA" sz="1600" dirty="0" err="1">
                <a:latin typeface="Courier New" panose="02070309020205020404" pitchFamily="49" charset="0"/>
                <a:cs typeface="Courier New" panose="02070309020205020404" pitchFamily="49" charset="0"/>
              </a:rPr>
              <a:t>fieldset</a:t>
            </a:r>
            <a:endParaRPr lang="en-CA" sz="1600" dirty="0">
              <a:latin typeface="Courier New" panose="02070309020205020404" pitchFamily="49" charset="0"/>
              <a:cs typeface="Courier New" panose="02070309020205020404" pitchFamily="49" charset="0"/>
            </a:endParaRPr>
          </a:p>
          <a:p>
            <a:pPr marL="0" indent="0">
              <a:buNone/>
            </a:pPr>
            <a:r>
              <a:rPr lang="en-CA" sz="1600" dirty="0" err="1">
                <a:latin typeface="Courier New" panose="02070309020205020404" pitchFamily="49" charset="0"/>
                <a:cs typeface="Courier New" panose="02070309020205020404" pitchFamily="49" charset="0"/>
              </a:rPr>
              <a:t>figcaption</a:t>
            </a:r>
            <a:endParaRPr lang="en-CA" sz="1600" dirty="0">
              <a:latin typeface="Courier New" panose="02070309020205020404" pitchFamily="49" charset="0"/>
              <a:cs typeface="Courier New" panose="02070309020205020404" pitchFamily="49" charset="0"/>
            </a:endParaRPr>
          </a:p>
          <a:p>
            <a:pPr marL="0" indent="0">
              <a:buNone/>
            </a:pPr>
            <a:r>
              <a:rPr lang="en-CA" sz="1600" dirty="0">
                <a:latin typeface="Courier New" panose="02070309020205020404" pitchFamily="49" charset="0"/>
                <a:cs typeface="Courier New" panose="02070309020205020404" pitchFamily="49" charset="0"/>
              </a:rPr>
              <a:t>figure</a:t>
            </a:r>
          </a:p>
          <a:p>
            <a:pPr marL="0" indent="0">
              <a:buNone/>
            </a:pPr>
            <a:r>
              <a:rPr lang="en-CA" sz="1600" dirty="0">
                <a:latin typeface="Courier New" panose="02070309020205020404" pitchFamily="49" charset="0"/>
                <a:cs typeface="Courier New" panose="02070309020205020404" pitchFamily="49" charset="0"/>
              </a:rPr>
              <a:t>footer</a:t>
            </a:r>
          </a:p>
          <a:p>
            <a:pPr marL="0" indent="0">
              <a:buNone/>
            </a:pPr>
            <a:r>
              <a:rPr lang="en-CA" sz="1600" dirty="0">
                <a:latin typeface="Courier New" panose="02070309020205020404" pitchFamily="49" charset="0"/>
                <a:cs typeface="Courier New" panose="02070309020205020404" pitchFamily="49" charset="0"/>
              </a:rPr>
              <a:t>header</a:t>
            </a:r>
          </a:p>
          <a:p>
            <a:pPr marL="0" indent="0">
              <a:buNone/>
            </a:pPr>
            <a:r>
              <a:rPr lang="en-CA" sz="1600" dirty="0">
                <a:latin typeface="Courier New" panose="02070309020205020404" pitchFamily="49" charset="0"/>
                <a:cs typeface="Courier New" panose="02070309020205020404" pitchFamily="49" charset="0"/>
              </a:rPr>
              <a:t>h1, h2, etc.</a:t>
            </a:r>
          </a:p>
          <a:p>
            <a:pPr marL="0" indent="0">
              <a:buNone/>
            </a:pPr>
            <a:r>
              <a:rPr lang="en-CA" sz="1600" dirty="0">
                <a:latin typeface="Courier New" panose="02070309020205020404" pitchFamily="49" charset="0"/>
                <a:cs typeface="Courier New" panose="02070309020205020404" pitchFamily="49" charset="0"/>
              </a:rPr>
              <a:t>hr</a:t>
            </a:r>
          </a:p>
          <a:p>
            <a:pPr marL="0" indent="0">
              <a:buNone/>
            </a:pPr>
            <a:r>
              <a:rPr lang="en-CA" sz="1600" dirty="0" err="1">
                <a:latin typeface="Courier New" panose="02070309020205020404" pitchFamily="49" charset="0"/>
                <a:cs typeface="Courier New" panose="02070309020205020404" pitchFamily="49" charset="0"/>
              </a:rPr>
              <a:t>ol</a:t>
            </a:r>
            <a:r>
              <a:rPr lang="en-CA" sz="1600" dirty="0">
                <a:latin typeface="Courier New" panose="02070309020205020404" pitchFamily="49" charset="0"/>
                <a:cs typeface="Courier New" panose="02070309020205020404" pitchFamily="49" charset="0"/>
              </a:rPr>
              <a:t>, ul, li</a:t>
            </a:r>
          </a:p>
          <a:p>
            <a:pPr marL="0" indent="0">
              <a:buNone/>
            </a:pPr>
            <a:r>
              <a:rPr lang="en-CA" sz="1600" dirty="0">
                <a:latin typeface="Courier New" panose="02070309020205020404" pitchFamily="49" charset="0"/>
                <a:cs typeface="Courier New" panose="02070309020205020404" pitchFamily="49" charset="0"/>
              </a:rPr>
              <a:t>Dt, dd</a:t>
            </a:r>
          </a:p>
          <a:p>
            <a:pPr marL="0" indent="0">
              <a:buNone/>
            </a:pPr>
            <a:r>
              <a:rPr lang="en-CA" sz="1600" dirty="0">
                <a:latin typeface="Courier New" panose="02070309020205020404" pitchFamily="49" charset="0"/>
                <a:cs typeface="Courier New" panose="02070309020205020404" pitchFamily="49" charset="0"/>
              </a:rPr>
              <a:t>main</a:t>
            </a:r>
          </a:p>
          <a:p>
            <a:pPr marL="0" indent="0">
              <a:buNone/>
            </a:pPr>
            <a:r>
              <a:rPr lang="en-CA" sz="1600" dirty="0">
                <a:latin typeface="Courier New" panose="02070309020205020404" pitchFamily="49" charset="0"/>
                <a:cs typeface="Courier New" panose="02070309020205020404" pitchFamily="49" charset="0"/>
              </a:rPr>
              <a:t>nav</a:t>
            </a:r>
          </a:p>
          <a:p>
            <a:pPr marL="0" indent="0">
              <a:buNone/>
            </a:pPr>
            <a:endParaRPr lang="en-CA" sz="1600" dirty="0">
              <a:latin typeface="Courier New" panose="02070309020205020404" pitchFamily="49" charset="0"/>
              <a:cs typeface="Courier New" panose="02070309020205020404" pitchFamily="49" charset="0"/>
            </a:endParaRPr>
          </a:p>
          <a:p>
            <a:pPr marL="0" indent="0">
              <a:buNone/>
            </a:pPr>
            <a:endParaRPr lang="en-CA" sz="1600" dirty="0">
              <a:latin typeface="Courier New" panose="02070309020205020404" pitchFamily="49" charset="0"/>
              <a:cs typeface="Courier New" panose="02070309020205020404" pitchFamily="49" charset="0"/>
            </a:endParaRPr>
          </a:p>
          <a:p>
            <a:pPr marL="0" indent="0">
              <a:buNone/>
            </a:pPr>
            <a:r>
              <a:rPr lang="en-CA" sz="1600">
                <a:latin typeface="Courier New" panose="02070309020205020404" pitchFamily="49" charset="0"/>
                <a:cs typeface="Courier New" panose="02070309020205020404" pitchFamily="49" charset="0"/>
              </a:rPr>
              <a:t>p</a:t>
            </a:r>
            <a:endParaRPr lang="en-CA" sz="1600" dirty="0">
              <a:latin typeface="Courier New" panose="02070309020205020404" pitchFamily="49" charset="0"/>
              <a:cs typeface="Courier New" panose="02070309020205020404" pitchFamily="49" charset="0"/>
            </a:endParaRPr>
          </a:p>
          <a:p>
            <a:pPr marL="0" indent="0">
              <a:buNone/>
            </a:pPr>
            <a:r>
              <a:rPr lang="en-CA" sz="1600" dirty="0">
                <a:latin typeface="Courier New" panose="02070309020205020404" pitchFamily="49" charset="0"/>
                <a:cs typeface="Courier New" panose="02070309020205020404" pitchFamily="49" charset="0"/>
              </a:rPr>
              <a:t>pre</a:t>
            </a:r>
          </a:p>
          <a:p>
            <a:pPr marL="0" indent="0">
              <a:buNone/>
            </a:pPr>
            <a:r>
              <a:rPr lang="en-CA" sz="1600" dirty="0">
                <a:latin typeface="Courier New" panose="02070309020205020404" pitchFamily="49" charset="0"/>
                <a:cs typeface="Courier New" panose="02070309020205020404" pitchFamily="49" charset="0"/>
              </a:rPr>
              <a:t>section</a:t>
            </a:r>
          </a:p>
          <a:p>
            <a:pPr marL="0" indent="0">
              <a:buNone/>
            </a:pPr>
            <a:r>
              <a:rPr lang="en-CA" sz="1600" dirty="0">
                <a:latin typeface="Courier New" panose="02070309020205020404" pitchFamily="49" charset="0"/>
                <a:cs typeface="Courier New" panose="02070309020205020404" pitchFamily="49" charset="0"/>
              </a:rPr>
              <a:t>table</a:t>
            </a:r>
          </a:p>
          <a:p>
            <a:pPr marL="0" indent="0">
              <a:buNone/>
            </a:pPr>
            <a:r>
              <a:rPr lang="en-CA" sz="1600" dirty="0">
                <a:latin typeface="Courier New" panose="02070309020205020404" pitchFamily="49" charset="0"/>
                <a:cs typeface="Courier New" panose="02070309020205020404" pitchFamily="49" charset="0"/>
              </a:rPr>
              <a:t>...</a:t>
            </a:r>
          </a:p>
        </p:txBody>
      </p:sp>
      <p:sp>
        <p:nvSpPr>
          <p:cNvPr id="10" name="Text Placeholder 9">
            <a:extLst>
              <a:ext uri="{FF2B5EF4-FFF2-40B4-BE49-F238E27FC236}">
                <a16:creationId xmlns:a16="http://schemas.microsoft.com/office/drawing/2014/main" id="{6FAC7963-F8DD-43A0-AC9E-22C735C80451}"/>
              </a:ext>
            </a:extLst>
          </p:cNvPr>
          <p:cNvSpPr>
            <a:spLocks noGrp="1"/>
          </p:cNvSpPr>
          <p:nvPr>
            <p:ph type="body" sz="quarter" idx="3"/>
          </p:nvPr>
        </p:nvSpPr>
        <p:spPr>
          <a:xfrm>
            <a:off x="6660445" y="1681163"/>
            <a:ext cx="4714875" cy="823912"/>
          </a:xfrm>
        </p:spPr>
        <p:style>
          <a:lnRef idx="1">
            <a:schemeClr val="accent4"/>
          </a:lnRef>
          <a:fillRef idx="3">
            <a:schemeClr val="accent4"/>
          </a:fillRef>
          <a:effectRef idx="2">
            <a:schemeClr val="accent4"/>
          </a:effectRef>
          <a:fontRef idx="minor">
            <a:schemeClr val="lt1"/>
          </a:fontRef>
        </p:style>
        <p:txBody>
          <a:bodyPr/>
          <a:lstStyle/>
          <a:p>
            <a:r>
              <a:rPr lang="en-CA" dirty="0"/>
              <a:t>Inline elements</a:t>
            </a:r>
            <a:endParaRPr lang="en-US" dirty="0"/>
          </a:p>
        </p:txBody>
      </p:sp>
      <p:sp>
        <p:nvSpPr>
          <p:cNvPr id="11" name="Content Placeholder 10">
            <a:extLst>
              <a:ext uri="{FF2B5EF4-FFF2-40B4-BE49-F238E27FC236}">
                <a16:creationId xmlns:a16="http://schemas.microsoft.com/office/drawing/2014/main" id="{7E1F9CA2-EFD0-4546-8D65-4EA0C368E8EA}"/>
              </a:ext>
            </a:extLst>
          </p:cNvPr>
          <p:cNvSpPr>
            <a:spLocks noGrp="1"/>
          </p:cNvSpPr>
          <p:nvPr>
            <p:ph sz="quarter" idx="4"/>
          </p:nvPr>
        </p:nvSpPr>
        <p:spPr>
          <a:xfrm>
            <a:off x="6660445" y="2505075"/>
            <a:ext cx="4714875" cy="3684588"/>
          </a:xfrm>
        </p:spPr>
        <p:style>
          <a:lnRef idx="1">
            <a:schemeClr val="accent4"/>
          </a:lnRef>
          <a:fillRef idx="2">
            <a:schemeClr val="accent4"/>
          </a:fillRef>
          <a:effectRef idx="1">
            <a:schemeClr val="accent4"/>
          </a:effectRef>
          <a:fontRef idx="minor">
            <a:schemeClr val="dk1"/>
          </a:fontRef>
        </p:style>
        <p:txBody>
          <a:bodyPr lIns="182880" tIns="91440" rIns="182880" bIns="91440" numCol="3" spcCol="274320">
            <a:normAutofit/>
          </a:bodyPr>
          <a:lstStyle/>
          <a:p>
            <a:pPr marL="0" indent="0">
              <a:buNone/>
            </a:pPr>
            <a:r>
              <a:rPr lang="en-CA" sz="1600" dirty="0">
                <a:latin typeface="Courier New" panose="02070309020205020404" pitchFamily="49" charset="0"/>
                <a:cs typeface="Courier New" panose="02070309020205020404" pitchFamily="49" charset="0"/>
              </a:rPr>
              <a:t>a</a:t>
            </a:r>
          </a:p>
          <a:p>
            <a:pPr marL="0" indent="0">
              <a:buNone/>
            </a:pPr>
            <a:r>
              <a:rPr lang="en-CA" sz="1600" dirty="0">
                <a:latin typeface="Courier New" panose="02070309020205020404" pitchFamily="49" charset="0"/>
                <a:cs typeface="Courier New" panose="02070309020205020404" pitchFamily="49" charset="0"/>
              </a:rPr>
              <a:t>b</a:t>
            </a:r>
          </a:p>
          <a:p>
            <a:pPr marL="0" indent="0">
              <a:buNone/>
            </a:pPr>
            <a:r>
              <a:rPr lang="en-CA" sz="1600" dirty="0">
                <a:latin typeface="Courier New" panose="02070309020205020404" pitchFamily="49" charset="0"/>
                <a:cs typeface="Courier New" panose="02070309020205020404" pitchFamily="49" charset="0"/>
              </a:rPr>
              <a:t>big</a:t>
            </a:r>
          </a:p>
          <a:p>
            <a:pPr marL="0" indent="0">
              <a:buNone/>
            </a:pPr>
            <a:r>
              <a:rPr lang="en-CA" sz="1600" dirty="0" err="1">
                <a:latin typeface="Courier New" panose="02070309020205020404" pitchFamily="49" charset="0"/>
                <a:cs typeface="Courier New" panose="02070309020205020404" pitchFamily="49" charset="0"/>
              </a:rPr>
              <a:t>br</a:t>
            </a:r>
            <a:endParaRPr lang="en-CA" sz="1600" dirty="0">
              <a:latin typeface="Courier New" panose="02070309020205020404" pitchFamily="49" charset="0"/>
              <a:cs typeface="Courier New" panose="02070309020205020404" pitchFamily="49" charset="0"/>
            </a:endParaRPr>
          </a:p>
          <a:p>
            <a:pPr marL="0" indent="0">
              <a:buNone/>
            </a:pPr>
            <a:r>
              <a:rPr lang="en-CA" sz="1600" dirty="0">
                <a:latin typeface="Courier New" panose="02070309020205020404" pitchFamily="49" charset="0"/>
                <a:cs typeface="Courier New" panose="02070309020205020404" pitchFamily="49" charset="0"/>
              </a:rPr>
              <a:t>button</a:t>
            </a:r>
          </a:p>
          <a:p>
            <a:pPr marL="0" indent="0">
              <a:buNone/>
            </a:pPr>
            <a:r>
              <a:rPr lang="en-CA" sz="1600" dirty="0">
                <a:latin typeface="Courier New" panose="02070309020205020404" pitchFamily="49" charset="0"/>
                <a:cs typeface="Courier New" panose="02070309020205020404" pitchFamily="49" charset="0"/>
              </a:rPr>
              <a:t>cite</a:t>
            </a:r>
          </a:p>
          <a:p>
            <a:pPr marL="0" indent="0">
              <a:buNone/>
            </a:pPr>
            <a:r>
              <a:rPr lang="en-CA" sz="1600" dirty="0">
                <a:latin typeface="Courier New" panose="02070309020205020404" pitchFamily="49" charset="0"/>
                <a:cs typeface="Courier New" panose="02070309020205020404" pitchFamily="49" charset="0"/>
              </a:rPr>
              <a:t>code</a:t>
            </a:r>
          </a:p>
          <a:p>
            <a:pPr marL="0" indent="0">
              <a:buNone/>
            </a:pPr>
            <a:r>
              <a:rPr lang="en-CA" sz="1600" dirty="0" err="1">
                <a:latin typeface="Courier New" panose="02070309020205020404" pitchFamily="49" charset="0"/>
                <a:cs typeface="Courier New" panose="02070309020205020404" pitchFamily="49" charset="0"/>
              </a:rPr>
              <a:t>em</a:t>
            </a:r>
            <a:endParaRPr lang="en-CA" sz="1600" dirty="0">
              <a:latin typeface="Courier New" panose="02070309020205020404" pitchFamily="49" charset="0"/>
              <a:cs typeface="Courier New" panose="02070309020205020404" pitchFamily="49" charset="0"/>
            </a:endParaRPr>
          </a:p>
          <a:p>
            <a:pPr marL="0" indent="0">
              <a:buNone/>
            </a:pPr>
            <a:r>
              <a:rPr lang="en-CA" sz="1600" dirty="0" err="1">
                <a:latin typeface="Courier New" panose="02070309020205020404" pitchFamily="49" charset="0"/>
                <a:cs typeface="Courier New" panose="02070309020205020404" pitchFamily="49" charset="0"/>
              </a:rPr>
              <a:t>i</a:t>
            </a:r>
            <a:endParaRPr lang="en-CA" sz="1600" dirty="0">
              <a:latin typeface="Courier New" panose="02070309020205020404" pitchFamily="49" charset="0"/>
              <a:cs typeface="Courier New" panose="02070309020205020404" pitchFamily="49" charset="0"/>
            </a:endParaRPr>
          </a:p>
          <a:p>
            <a:pPr marL="0" indent="0">
              <a:buNone/>
            </a:pPr>
            <a:endParaRPr lang="en-CA" sz="1600" dirty="0">
              <a:latin typeface="Courier New" panose="02070309020205020404" pitchFamily="49" charset="0"/>
              <a:cs typeface="Courier New" panose="02070309020205020404" pitchFamily="49" charset="0"/>
            </a:endParaRPr>
          </a:p>
          <a:p>
            <a:pPr marL="0" indent="0">
              <a:buNone/>
            </a:pPr>
            <a:r>
              <a:rPr lang="en-CA" sz="1600" dirty="0" err="1">
                <a:latin typeface="Courier New" panose="02070309020205020404" pitchFamily="49" charset="0"/>
                <a:cs typeface="Courier New" panose="02070309020205020404" pitchFamily="49" charset="0"/>
              </a:rPr>
              <a:t>img</a:t>
            </a:r>
            <a:endParaRPr lang="en-CA" sz="1600" dirty="0">
              <a:latin typeface="Courier New" panose="02070309020205020404" pitchFamily="49" charset="0"/>
              <a:cs typeface="Courier New" panose="02070309020205020404" pitchFamily="49" charset="0"/>
            </a:endParaRPr>
          </a:p>
          <a:p>
            <a:pPr marL="0" indent="0">
              <a:buNone/>
            </a:pPr>
            <a:r>
              <a:rPr lang="en-CA" sz="1600" dirty="0">
                <a:latin typeface="Courier New" panose="02070309020205020404" pitchFamily="49" charset="0"/>
                <a:cs typeface="Courier New" panose="02070309020205020404" pitchFamily="49" charset="0"/>
              </a:rPr>
              <a:t>input</a:t>
            </a:r>
          </a:p>
          <a:p>
            <a:pPr marL="0" indent="0">
              <a:buNone/>
            </a:pPr>
            <a:r>
              <a:rPr lang="en-CA" sz="1600">
                <a:latin typeface="Courier New" panose="02070309020205020404" pitchFamily="49" charset="0"/>
                <a:cs typeface="Courier New" panose="02070309020205020404" pitchFamily="49" charset="0"/>
              </a:rPr>
              <a:t>label</a:t>
            </a:r>
            <a:endParaRPr lang="en-CA" sz="1600" dirty="0">
              <a:latin typeface="Courier New" panose="02070309020205020404" pitchFamily="49" charset="0"/>
              <a:cs typeface="Courier New" panose="02070309020205020404" pitchFamily="49" charset="0"/>
            </a:endParaRPr>
          </a:p>
          <a:p>
            <a:pPr marL="0" indent="0">
              <a:buNone/>
            </a:pPr>
            <a:r>
              <a:rPr lang="en-CA" sz="1600" dirty="0">
                <a:latin typeface="Courier New" panose="02070309020205020404" pitchFamily="49" charset="0"/>
                <a:cs typeface="Courier New" panose="02070309020205020404" pitchFamily="49" charset="0"/>
              </a:rPr>
              <a:t>object</a:t>
            </a:r>
          </a:p>
          <a:p>
            <a:pPr marL="0" indent="0">
              <a:buNone/>
            </a:pPr>
            <a:r>
              <a:rPr lang="en-CA" sz="1600" dirty="0">
                <a:latin typeface="Courier New" panose="02070309020205020404" pitchFamily="49" charset="0"/>
                <a:cs typeface="Courier New" panose="02070309020205020404" pitchFamily="49" charset="0"/>
              </a:rPr>
              <a:t>select</a:t>
            </a:r>
          </a:p>
          <a:p>
            <a:pPr marL="0" indent="0">
              <a:buNone/>
            </a:pPr>
            <a:r>
              <a:rPr lang="en-CA" sz="1600" dirty="0">
                <a:latin typeface="Courier New" panose="02070309020205020404" pitchFamily="49" charset="0"/>
                <a:cs typeface="Courier New" panose="02070309020205020404" pitchFamily="49" charset="0"/>
              </a:rPr>
              <a:t>small</a:t>
            </a:r>
          </a:p>
          <a:p>
            <a:pPr marL="0" indent="0">
              <a:buNone/>
            </a:pPr>
            <a:r>
              <a:rPr lang="en-CA" sz="1600" dirty="0">
                <a:latin typeface="Courier New" panose="02070309020205020404" pitchFamily="49" charset="0"/>
                <a:cs typeface="Courier New" panose="02070309020205020404" pitchFamily="49" charset="0"/>
              </a:rPr>
              <a:t>span</a:t>
            </a:r>
          </a:p>
          <a:p>
            <a:pPr marL="0" indent="0">
              <a:buNone/>
            </a:pPr>
            <a:r>
              <a:rPr lang="en-CA" sz="1600" dirty="0">
                <a:latin typeface="Courier New" panose="02070309020205020404" pitchFamily="49" charset="0"/>
                <a:cs typeface="Courier New" panose="02070309020205020404" pitchFamily="49" charset="0"/>
              </a:rPr>
              <a:t>strong</a:t>
            </a:r>
          </a:p>
          <a:p>
            <a:pPr marL="0" indent="0">
              <a:buNone/>
            </a:pPr>
            <a:endParaRPr lang="en-CA" sz="1600" dirty="0">
              <a:latin typeface="Courier New" panose="02070309020205020404" pitchFamily="49" charset="0"/>
              <a:cs typeface="Courier New" panose="02070309020205020404" pitchFamily="49" charset="0"/>
            </a:endParaRPr>
          </a:p>
          <a:p>
            <a:pPr marL="0" indent="0">
              <a:buNone/>
            </a:pPr>
            <a:endParaRPr lang="en-CA" sz="1600" dirty="0">
              <a:latin typeface="Courier New" panose="02070309020205020404" pitchFamily="49" charset="0"/>
              <a:cs typeface="Courier New" panose="02070309020205020404" pitchFamily="49" charset="0"/>
            </a:endParaRPr>
          </a:p>
          <a:p>
            <a:pPr marL="0" indent="0">
              <a:buNone/>
            </a:pPr>
            <a:r>
              <a:rPr lang="en-CA" sz="1600" dirty="0">
                <a:latin typeface="Courier New" panose="02070309020205020404" pitchFamily="49" charset="0"/>
                <a:cs typeface="Courier New" panose="02070309020205020404" pitchFamily="49" charset="0"/>
              </a:rPr>
              <a:t>sub</a:t>
            </a:r>
          </a:p>
          <a:p>
            <a:pPr marL="0" indent="0">
              <a:buNone/>
            </a:pPr>
            <a:r>
              <a:rPr lang="en-CA" sz="1600" dirty="0">
                <a:latin typeface="Courier New" panose="02070309020205020404" pitchFamily="49" charset="0"/>
                <a:cs typeface="Courier New" panose="02070309020205020404" pitchFamily="49" charset="0"/>
              </a:rPr>
              <a:t>sup</a:t>
            </a:r>
          </a:p>
          <a:p>
            <a:pPr marL="0" indent="0">
              <a:buNone/>
            </a:pPr>
            <a:r>
              <a:rPr lang="en-CA" sz="1600" dirty="0">
                <a:latin typeface="Courier New" panose="02070309020205020404" pitchFamily="49" charset="0"/>
                <a:cs typeface="Courier New" panose="02070309020205020404" pitchFamily="49" charset="0"/>
              </a:rPr>
              <a:t>time</a:t>
            </a:r>
          </a:p>
          <a:p>
            <a:pPr marL="0" indent="0">
              <a:buNone/>
            </a:pPr>
            <a:r>
              <a:rPr lang="en-CA" sz="1600" dirty="0">
                <a:latin typeface="Courier New" panose="02070309020205020404" pitchFamily="49" charset="0"/>
                <a:cs typeface="Courier New" panose="02070309020205020404" pitchFamily="49" charset="0"/>
              </a:rPr>
              <a:t>...</a:t>
            </a:r>
          </a:p>
        </p:txBody>
      </p:sp>
      <p:cxnSp>
        <p:nvCxnSpPr>
          <p:cNvPr id="13" name="Straight Connector 12">
            <a:extLst>
              <a:ext uri="{FF2B5EF4-FFF2-40B4-BE49-F238E27FC236}">
                <a16:creationId xmlns:a16="http://schemas.microsoft.com/office/drawing/2014/main" id="{9DFB15A5-FEEA-4DDE-88D6-7F16D584A638}"/>
              </a:ext>
            </a:extLst>
          </p:cNvPr>
          <p:cNvCxnSpPr/>
          <p:nvPr/>
        </p:nvCxnSpPr>
        <p:spPr>
          <a:xfrm>
            <a:off x="5762625" y="2133600"/>
            <a:ext cx="0" cy="4056063"/>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27372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BF93-D8D8-4FFB-87E2-105AE7C8AA4A}"/>
              </a:ext>
            </a:extLst>
          </p:cNvPr>
          <p:cNvSpPr>
            <a:spLocks noGrp="1"/>
          </p:cNvSpPr>
          <p:nvPr>
            <p:ph type="title"/>
          </p:nvPr>
        </p:nvSpPr>
        <p:spPr>
          <a:xfrm>
            <a:off x="609600" y="215371"/>
            <a:ext cx="3731664" cy="3143126"/>
          </a:xfrm>
        </p:spPr>
        <p:txBody>
          <a:bodyPr/>
          <a:lstStyle/>
          <a:p>
            <a:r>
              <a:rPr lang="en-CA" dirty="0"/>
              <a:t>Inline Element Example</a:t>
            </a:r>
          </a:p>
        </p:txBody>
      </p:sp>
      <p:pic>
        <p:nvPicPr>
          <p:cNvPr id="4" name="Picture 3" descr="FIGURE 4.19 Inline elements">
            <a:extLst>
              <a:ext uri="{FF2B5EF4-FFF2-40B4-BE49-F238E27FC236}">
                <a16:creationId xmlns:a16="http://schemas.microsoft.com/office/drawing/2014/main" id="{9AD103F0-D720-4BE2-ADDC-5DF3751FA2F5}"/>
              </a:ext>
            </a:extLst>
          </p:cNvPr>
          <p:cNvPicPr>
            <a:picLocks noChangeAspect="1"/>
          </p:cNvPicPr>
          <p:nvPr/>
        </p:nvPicPr>
        <p:blipFill>
          <a:blip r:embed="rId2"/>
          <a:stretch>
            <a:fillRect/>
          </a:stretch>
        </p:blipFill>
        <p:spPr>
          <a:xfrm>
            <a:off x="4472514" y="764010"/>
            <a:ext cx="7109886" cy="5252229"/>
          </a:xfrm>
          <a:prstGeom prst="rect">
            <a:avLst/>
          </a:prstGeom>
        </p:spPr>
      </p:pic>
    </p:spTree>
    <p:extLst>
      <p:ext uri="{BB962C8B-B14F-4D97-AF65-F5344CB8AC3E}">
        <p14:creationId xmlns:p14="http://schemas.microsoft.com/office/powerpoint/2010/main" val="4031727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83FF8-894D-4A36-AC3A-B4B74B0EE69A}"/>
              </a:ext>
            </a:extLst>
          </p:cNvPr>
          <p:cNvSpPr>
            <a:spLocks noGrp="1"/>
          </p:cNvSpPr>
          <p:nvPr>
            <p:ph type="title"/>
          </p:nvPr>
        </p:nvSpPr>
        <p:spPr>
          <a:xfrm>
            <a:off x="609599" y="215372"/>
            <a:ext cx="4594789" cy="3049122"/>
          </a:xfrm>
        </p:spPr>
        <p:txBody>
          <a:bodyPr/>
          <a:lstStyle/>
          <a:p>
            <a:r>
              <a:rPr lang="en-US" dirty="0"/>
              <a:t>Block and inline elements together</a:t>
            </a:r>
            <a:endParaRPr lang="en-CA" dirty="0"/>
          </a:p>
        </p:txBody>
      </p:sp>
      <p:pic>
        <p:nvPicPr>
          <p:cNvPr id="5" name="Picture 4" descr="FIGURE 4.20 Block and inline elements together">
            <a:extLst>
              <a:ext uri="{FF2B5EF4-FFF2-40B4-BE49-F238E27FC236}">
                <a16:creationId xmlns:a16="http://schemas.microsoft.com/office/drawing/2014/main" id="{3CB67E94-77F3-4138-A505-37A28D28D0CA}"/>
              </a:ext>
            </a:extLst>
          </p:cNvPr>
          <p:cNvPicPr>
            <a:picLocks noChangeAspect="1"/>
          </p:cNvPicPr>
          <p:nvPr/>
        </p:nvPicPr>
        <p:blipFill>
          <a:blip r:embed="rId2"/>
          <a:stretch>
            <a:fillRect/>
          </a:stretch>
        </p:blipFill>
        <p:spPr>
          <a:xfrm>
            <a:off x="5802594" y="492215"/>
            <a:ext cx="5579385" cy="5873569"/>
          </a:xfrm>
          <a:prstGeom prst="rect">
            <a:avLst/>
          </a:prstGeom>
        </p:spPr>
      </p:pic>
    </p:spTree>
    <p:extLst>
      <p:ext uri="{BB962C8B-B14F-4D97-AF65-F5344CB8AC3E}">
        <p14:creationId xmlns:p14="http://schemas.microsoft.com/office/powerpoint/2010/main" val="2833015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602BC-4236-40A6-BB0E-B3711F299C94}"/>
              </a:ext>
            </a:extLst>
          </p:cNvPr>
          <p:cNvSpPr>
            <a:spLocks noGrp="1"/>
          </p:cNvSpPr>
          <p:nvPr>
            <p:ph type="title"/>
          </p:nvPr>
        </p:nvSpPr>
        <p:spPr/>
        <p:txBody>
          <a:bodyPr/>
          <a:lstStyle/>
          <a:p>
            <a:r>
              <a:rPr lang="en-CA" dirty="0"/>
              <a:t>Background</a:t>
            </a:r>
          </a:p>
        </p:txBody>
      </p:sp>
      <p:sp>
        <p:nvSpPr>
          <p:cNvPr id="3" name="Text Placeholder 2">
            <a:extLst>
              <a:ext uri="{FF2B5EF4-FFF2-40B4-BE49-F238E27FC236}">
                <a16:creationId xmlns:a16="http://schemas.microsoft.com/office/drawing/2014/main" id="{D5E84ECB-1E9D-43C2-A0DD-FBD300EB667B}"/>
              </a:ext>
            </a:extLst>
          </p:cNvPr>
          <p:cNvSpPr>
            <a:spLocks noGrp="1"/>
          </p:cNvSpPr>
          <p:nvPr>
            <p:ph type="body" idx="1"/>
          </p:nvPr>
        </p:nvSpPr>
        <p:spPr/>
        <p:txBody>
          <a:bodyPr/>
          <a:lstStyle/>
          <a:p>
            <a:pPr marL="152396" indent="0">
              <a:buNone/>
            </a:pPr>
            <a:r>
              <a:rPr lang="en-US" sz="2400" dirty="0">
                <a:latin typeface="+mj-lt"/>
              </a:rPr>
              <a:t>The background of an element </a:t>
            </a:r>
            <a:r>
              <a:rPr lang="en-US" sz="2400" b="1" dirty="0">
                <a:solidFill>
                  <a:schemeClr val="accent2"/>
                </a:solidFill>
                <a:latin typeface="+mj-lt"/>
              </a:rPr>
              <a:t>fills an element out to </a:t>
            </a:r>
            <a:r>
              <a:rPr lang="en-CA" sz="2400" b="1" dirty="0">
                <a:solidFill>
                  <a:schemeClr val="accent2"/>
                </a:solidFill>
                <a:latin typeface="+mj-lt"/>
              </a:rPr>
              <a:t>its border</a:t>
            </a:r>
            <a:endParaRPr lang="en-US" sz="2400" b="1" dirty="0">
              <a:solidFill>
                <a:schemeClr val="accent2"/>
              </a:solidFill>
              <a:latin typeface="+mj-lt"/>
            </a:endParaRPr>
          </a:p>
          <a:p>
            <a:pPr marL="152396" indent="0">
              <a:buNone/>
            </a:pPr>
            <a:r>
              <a:rPr lang="en-US" sz="2400" dirty="0">
                <a:latin typeface="+mj-lt"/>
              </a:rPr>
              <a:t>Background image properties include:</a:t>
            </a:r>
          </a:p>
          <a:p>
            <a:pPr algn="l"/>
            <a:r>
              <a:rPr lang="en-US" sz="2400" b="1" dirty="0">
                <a:latin typeface="Calibri" panose="020F0502020204030204" pitchFamily="34" charset="0"/>
                <a:cs typeface="Calibri" panose="020F0502020204030204" pitchFamily="34" charset="0"/>
              </a:rPr>
              <a:t>Background, background-attachment, background-color, background-image, background-origin, background-position, background-repeat, background-size</a:t>
            </a:r>
          </a:p>
          <a:p>
            <a:pPr marL="152396" indent="0">
              <a:buNone/>
            </a:pPr>
            <a:r>
              <a:rPr lang="en-US" sz="2400" dirty="0">
                <a:latin typeface="Calibri" panose="020F0502020204030204" pitchFamily="34" charset="0"/>
                <a:cs typeface="Calibri" panose="020F0502020204030204" pitchFamily="34" charset="0"/>
              </a:rPr>
              <a:t>Some of these properties work together, others do not </a:t>
            </a:r>
            <a:r>
              <a:rPr lang="en-US" sz="2400" dirty="0">
                <a:latin typeface="Calibri" panose="020F0502020204030204" pitchFamily="34" charset="0"/>
                <a:cs typeface="Calibri" panose="020F0502020204030204" pitchFamily="34" charset="0"/>
                <a:sym typeface="Wingdings" panose="05000000000000000000" pitchFamily="2" charset="2"/>
              </a:rPr>
              <a:t> </a:t>
            </a:r>
            <a:r>
              <a:rPr lang="en-US" sz="2400" b="1" dirty="0">
                <a:latin typeface="Calibri" panose="020F0502020204030204" pitchFamily="34" charset="0"/>
                <a:cs typeface="Calibri" panose="020F0502020204030204" pitchFamily="34" charset="0"/>
                <a:sym typeface="Wingdings" panose="05000000000000000000" pitchFamily="2" charset="2"/>
              </a:rPr>
              <a:t>Look them up</a:t>
            </a:r>
            <a:r>
              <a:rPr lang="en-US" sz="2400" dirty="0">
                <a:latin typeface="Calibri" panose="020F0502020204030204" pitchFamily="34" charset="0"/>
                <a:cs typeface="Calibri" panose="020F0502020204030204" pitchFamily="34" charset="0"/>
                <a:sym typeface="Wingdings" panose="05000000000000000000" pitchFamily="2" charset="2"/>
              </a:rPr>
              <a:t> or </a:t>
            </a:r>
            <a:r>
              <a:rPr lang="en-US" sz="2400" b="1" dirty="0">
                <a:solidFill>
                  <a:schemeClr val="accent2"/>
                </a:solidFill>
                <a:latin typeface="Calibri" panose="020F0502020204030204" pitchFamily="34" charset="0"/>
                <a:cs typeface="Calibri" panose="020F0502020204030204" pitchFamily="34" charset="0"/>
                <a:sym typeface="Wingdings" panose="05000000000000000000" pitchFamily="2" charset="2"/>
              </a:rPr>
              <a:t>PLAY</a:t>
            </a:r>
            <a:endParaRPr lang="en-US" sz="2400" b="1" dirty="0">
              <a:solidFill>
                <a:schemeClr val="accent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57222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915</Words>
  <Application>Microsoft Office PowerPoint</Application>
  <PresentationFormat>Widescreen</PresentationFormat>
  <Paragraphs>150</Paragraphs>
  <Slides>24</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5" baseType="lpstr">
      <vt:lpstr>Arial</vt:lpstr>
      <vt:lpstr>Calibri</vt:lpstr>
      <vt:lpstr>Calibri Light</vt:lpstr>
      <vt:lpstr>Consolas</vt:lpstr>
      <vt:lpstr>Courier New</vt:lpstr>
      <vt:lpstr>SabonLTPro-Bold</vt:lpstr>
      <vt:lpstr>SabonLTPro-Roman</vt:lpstr>
      <vt:lpstr>Times New Roman</vt:lpstr>
      <vt:lpstr>Wingdings</vt:lpstr>
      <vt:lpstr>Office Theme</vt:lpstr>
      <vt:lpstr>Visio</vt:lpstr>
      <vt:lpstr>CSS Box Model</vt:lpstr>
      <vt:lpstr>Objective</vt:lpstr>
      <vt:lpstr>The Box Model</vt:lpstr>
      <vt:lpstr>Block Elements</vt:lpstr>
      <vt:lpstr>Inline Elements</vt:lpstr>
      <vt:lpstr>Which are which?</vt:lpstr>
      <vt:lpstr>Inline Element Example</vt:lpstr>
      <vt:lpstr>Block and inline elements together</vt:lpstr>
      <vt:lpstr>Background</vt:lpstr>
      <vt:lpstr>Background image examples</vt:lpstr>
      <vt:lpstr>Borders</vt:lpstr>
      <vt:lpstr>Border and Shadow Examples</vt:lpstr>
      <vt:lpstr>Box Model: Setting the Properties</vt:lpstr>
      <vt:lpstr>Margins and Padding</vt:lpstr>
      <vt:lpstr>Auto Margins</vt:lpstr>
      <vt:lpstr>Collapsing margins</vt:lpstr>
      <vt:lpstr>Collapsing vertical margins</vt:lpstr>
      <vt:lpstr>Negative Margin</vt:lpstr>
      <vt:lpstr>Box Dimensions</vt:lpstr>
      <vt:lpstr>The border-box approach</vt:lpstr>
      <vt:lpstr>Limitation of Height Property</vt:lpstr>
      <vt:lpstr>Overflow Property</vt:lpstr>
      <vt:lpstr>Box sizing via percent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Perri</dc:creator>
  <cp:lastModifiedBy>Jim Davis</cp:lastModifiedBy>
  <cp:revision>27</cp:revision>
  <dcterms:created xsi:type="dcterms:W3CDTF">2023-02-01T18:36:45Z</dcterms:created>
  <dcterms:modified xsi:type="dcterms:W3CDTF">2024-02-13T17:12:28Z</dcterms:modified>
</cp:coreProperties>
</file>